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2" r:id="rId4"/>
    <p:sldId id="267" r:id="rId5"/>
    <p:sldId id="284" r:id="rId6"/>
    <p:sldId id="285" r:id="rId7"/>
    <p:sldId id="286" r:id="rId8"/>
    <p:sldId id="287" r:id="rId9"/>
    <p:sldId id="283" r:id="rId10"/>
    <p:sldId id="288" r:id="rId11"/>
    <p:sldId id="298" r:id="rId12"/>
    <p:sldId id="272" r:id="rId13"/>
    <p:sldId id="281" r:id="rId14"/>
    <p:sldId id="289" r:id="rId15"/>
    <p:sldId id="296" r:id="rId16"/>
    <p:sldId id="297" r:id="rId17"/>
    <p:sldId id="291" r:id="rId18"/>
    <p:sldId id="292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FCB"/>
    <a:srgbClr val="007434"/>
    <a:srgbClr val="000099"/>
    <a:srgbClr val="FFF5CB"/>
    <a:srgbClr val="F9FFC5"/>
    <a:srgbClr val="46A26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242" autoAdjust="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8A7BD65-02E9-4DEE-A067-4595DFC00939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AA38A72-EA5E-4EBD-9CCA-174606267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3583837"/>
            <a:ext cx="8134672" cy="1826363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0" dirty="0" smtClean="0">
                <a:solidFill>
                  <a:srgbClr val="FFFF00"/>
                </a:solidFill>
              </a:rPr>
              <a:t>МБДОУ - детский сад компенсирующего вида № 69 Октябрьского района</a:t>
            </a:r>
            <a:br>
              <a:rPr lang="ru-RU" sz="2400" b="0" dirty="0" smtClean="0">
                <a:solidFill>
                  <a:srgbClr val="FFFF00"/>
                </a:solidFill>
              </a:rPr>
            </a:br>
            <a:r>
              <a:rPr lang="ru-RU" sz="2400" b="0" dirty="0" smtClean="0">
                <a:solidFill>
                  <a:srgbClr val="FFFF00"/>
                </a:solidFill>
              </a:rPr>
              <a:t> г. Екатеринбурга</a:t>
            </a:r>
            <a:endParaRPr lang="ru-RU" sz="2400" b="0" dirty="0">
              <a:solidFill>
                <a:srgbClr val="FFFF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3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Типы неконструктивного поведения  и возможные  варианты их преодоления</a:t>
            </a:r>
            <a:endParaRPr lang="ru-RU" sz="4000" b="1" i="1" dirty="0">
              <a:solidFill>
                <a:schemeClr val="accent3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467600" cy="5483245"/>
          </a:xfrm>
        </p:spPr>
        <p:txBody>
          <a:bodyPr/>
          <a:lstStyle/>
          <a:p>
            <a:pPr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 ребенка необходимо тренировать навыки управления своим вниманием и поведением.</a:t>
            </a:r>
          </a:p>
          <a:p>
            <a:pPr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Именно в этом лучше всего может помочь игра!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Игры для гиперактивных детей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u="sng" dirty="0" smtClean="0">
                <a:solidFill>
                  <a:schemeClr val="accent5">
                    <a:lumMod val="75000"/>
                  </a:schemeClr>
                </a:solidFill>
              </a:rPr>
              <a:t>Внимание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 «Что изменилось» «Бездомный заяц» Мышечный контроль «Клубочек» «Сделай так» Импульсивность «Говори!» «Говори!» </a:t>
            </a:r>
          </a:p>
          <a:p>
            <a:r>
              <a:rPr lang="ru-RU" b="1" i="1" u="sng" dirty="0" smtClean="0">
                <a:solidFill>
                  <a:schemeClr val="accent5">
                    <a:lumMod val="75000"/>
                  </a:schemeClr>
                </a:solidFill>
              </a:rPr>
              <a:t>Внимание + мышечный контроль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«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Кричалки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шепталки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молчалки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» «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Кричалки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шепталки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-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молчалки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» « Фонарики» Зажигают огоньки Крошки-мошки-светляки. Каждый светлячок Несёт фонарик за крючок **** Вот фонарики зажглись (пальцы выпрямляем) Но один из них погас (пальчики сжимаем) Этот гаснет ,тот зажжён. Светит ярко детям он. А теперь наоборот- Этот гаснет, горит тот! </a:t>
            </a:r>
          </a:p>
          <a:p>
            <a:r>
              <a:rPr lang="ru-RU" b="1" i="1" u="sng" dirty="0" smtClean="0">
                <a:solidFill>
                  <a:schemeClr val="accent5">
                    <a:lumMod val="75000"/>
                  </a:schemeClr>
                </a:solidFill>
              </a:rPr>
              <a:t>Внимание + импульсивность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  Занимательные картинки «Архитектор и строители» «Пожалуйста» Мышечный контроль + импульсивность «Маленькая птичка» «Многоножки»</a:t>
            </a:r>
          </a:p>
          <a:p>
            <a:r>
              <a:rPr lang="ru-RU" b="1" i="1" u="sng" dirty="0" smtClean="0">
                <a:solidFill>
                  <a:schemeClr val="accent5">
                    <a:lumMod val="75000"/>
                  </a:schemeClr>
                </a:solidFill>
              </a:rPr>
              <a:t> Внимание +мышечный контроль +импульсивность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 «Давайте поздороваемся» «Колпак мой треугольный»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Рекомендации:</a:t>
            </a:r>
            <a:b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401080" cy="512605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- В своих отношениях с ребёнком придерживайтесь "позитивной модели"; </a:t>
            </a:r>
          </a:p>
          <a:p>
            <a:pPr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- Подчёркивайте его успехи и поощряйте его усилия, особенно во всех видах деятельности, требующих концентрации внимания, даже если результаты далеки от совершенства; </a:t>
            </a:r>
          </a:p>
          <a:p>
            <a:pPr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- Старайтесь реже говорить "нет" и "нельзя" – лучше попробуйте переключить его внимание;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858280" cy="5840435"/>
          </a:xfrm>
        </p:spPr>
        <p:txBody>
          <a:bodyPr>
            <a:normAutofit fontScale="70000" lnSpcReduction="20000"/>
          </a:bodyPr>
          <a:lstStyle/>
          <a:p>
            <a:pPr fontAlgn="t">
              <a:buNone/>
            </a:pPr>
            <a:endParaRPr lang="ru-RU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fontAlgn="t">
              <a:buNone/>
            </a:pP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-   Работу с гиперактивным ребенком строить индивидуально, при этом основное внимание уделять отвлекаемости и слабой организации деятельности;</a:t>
            </a:r>
          </a:p>
          <a:p>
            <a:pPr fontAlgn="t"/>
            <a:endParaRPr lang="ru-RU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fontAlgn="t">
              <a:buNone/>
            </a:pP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-   По возможности игнорировать вызывающие поступки ребенка с синдромом дефицита внимания и поощрять его хорошее поведение;</a:t>
            </a:r>
          </a:p>
          <a:p>
            <a:pPr fontAlgn="t"/>
            <a:endParaRPr lang="ru-RU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fontAlgn="t">
              <a:buNone/>
            </a:pP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-   Во время занятий ограничивать до минимума отвлекающие факторы. Этому может способствовать, в частности, оптимальный выбор места для гиперактивного ребенка — в центре напротив доски;</a:t>
            </a:r>
          </a:p>
          <a:p>
            <a:pPr fontAlgn="t"/>
            <a:endParaRPr lang="ru-RU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fontAlgn="t">
              <a:buNone/>
            </a:pP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-   Предоставлять ребенку возможность быстро обращаться за помощью к педагогу в случаях затруднения;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7030A0"/>
                </a:solidFill>
              </a:rPr>
              <a:t>АГРЕССИВНЫЕ ДЕТИ</a:t>
            </a:r>
            <a:endParaRPr lang="ru-RU" b="1" i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Коррекционная работа с </a:t>
            </a:r>
            <a:r>
              <a:rPr lang="ru-RU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агрессивными</a:t>
            </a:r>
            <a:r>
              <a:rPr lang="ru-RU" dirty="0" smtClean="0">
                <a:solidFill>
                  <a:srgbClr val="7030A0"/>
                </a:solidFill>
              </a:rPr>
              <a:t> детьми должна быть направлена и на безопасный выход агрессии (эмоциональный катарсис) и на повышение самооценки, и на развитие коммуникативных навыков, игровой деятельности, а в большей степени на преодоление внутренней изоляции, на формирование способности понимать других.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smtClean="0">
                <a:solidFill>
                  <a:srgbClr val="FF0000"/>
                </a:solidFill>
              </a:rPr>
              <a:t>Лечебное питание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Лечебная физкультура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Дыхательные упражнения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Аутогенная тренировка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Игровая терапия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Семейная психотерапия</a:t>
            </a:r>
          </a:p>
          <a:p>
            <a:pPr fontAlgn="t"/>
            <a:r>
              <a:rPr lang="ru-RU" dirty="0" smtClean="0">
                <a:solidFill>
                  <a:srgbClr val="FF0000"/>
                </a:solidFill>
              </a:rPr>
              <a:t>Педагогические приемы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</a:rPr>
              <a:t>Виды игровой деятельно</a:t>
            </a:r>
            <a:r>
              <a:rPr lang="ru-RU" sz="3200" b="1" dirty="0" smtClean="0">
                <a:solidFill>
                  <a:srgbClr val="7030A0"/>
                </a:solidFill>
              </a:rPr>
              <a:t>сти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b="1" i="1" dirty="0" smtClean="0">
                <a:solidFill>
                  <a:srgbClr val="7030A0"/>
                </a:solidFill>
              </a:rPr>
              <a:t>Психотехнические освобождающие игры</a:t>
            </a:r>
            <a:r>
              <a:rPr lang="ru-RU" sz="3200" dirty="0" smtClean="0">
                <a:solidFill>
                  <a:srgbClr val="7030A0"/>
                </a:solidFill>
              </a:rPr>
              <a:t> направлены на ослабление внутренней агрессивной напряженности ребенка.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После игры-освобождения полезно предложить ре­бенку </a:t>
            </a:r>
            <a:r>
              <a:rPr lang="ru-RU" sz="2600" b="1" i="1" dirty="0" smtClean="0">
                <a:solidFill>
                  <a:srgbClr val="7030A0"/>
                </a:solidFill>
              </a:rPr>
              <a:t>игровое упражнение,</a:t>
            </a:r>
            <a:r>
              <a:rPr lang="ru-RU" sz="3200" dirty="0" smtClean="0">
                <a:solidFill>
                  <a:srgbClr val="7030A0"/>
                </a:solidFill>
              </a:rPr>
              <a:t> позволяющее ему осоз­нать свое поведение или состояние. Например, иг­ра-упражнение «Где прячется злость?</a:t>
            </a:r>
            <a:r>
              <a:rPr lang="ru-RU" dirty="0" smtClean="0">
                <a:solidFill>
                  <a:srgbClr val="7030A0"/>
                </a:solidFill>
              </a:rPr>
              <a:t>».</a:t>
            </a:r>
          </a:p>
          <a:p>
            <a:r>
              <a:rPr lang="ru-RU" sz="2600" b="1" i="1" dirty="0" smtClean="0">
                <a:solidFill>
                  <a:srgbClr val="7030A0"/>
                </a:solidFill>
              </a:rPr>
              <a:t>Режиссерская игра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</a:rPr>
              <a:t>Неспецифические методы коррекции поведения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u="sng" dirty="0" smtClean="0">
                <a:solidFill>
                  <a:srgbClr val="7030A0"/>
                </a:solidFill>
              </a:rPr>
              <a:t>методы изменения деятельности </a:t>
            </a:r>
            <a:r>
              <a:rPr lang="ru-RU" dirty="0" smtClean="0">
                <a:solidFill>
                  <a:srgbClr val="7030A0"/>
                </a:solidFill>
              </a:rPr>
              <a:t>«</a:t>
            </a:r>
            <a:r>
              <a:rPr lang="ru-RU" dirty="0" err="1" smtClean="0">
                <a:solidFill>
                  <a:srgbClr val="7030A0"/>
                </a:solidFill>
              </a:rPr>
              <a:t>арттерапия</a:t>
            </a:r>
            <a:r>
              <a:rPr lang="ru-RU" dirty="0" smtClean="0">
                <a:solidFill>
                  <a:srgbClr val="7030A0"/>
                </a:solidFill>
              </a:rPr>
              <a:t>»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музыкотерапия (музыкальное сочини­тельство, музыкальные импровизации, слушание му­зыки, ритмические движения под музыку) </a:t>
            </a:r>
          </a:p>
          <a:p>
            <a:r>
              <a:rPr lang="ru-RU" dirty="0" err="1" smtClean="0">
                <a:solidFill>
                  <a:srgbClr val="7030A0"/>
                </a:solidFill>
              </a:rPr>
              <a:t>библиотерапия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Рисование, рисуночная терапия.</a:t>
            </a:r>
          </a:p>
          <a:p>
            <a:pPr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b="1" i="1" u="sng" dirty="0" smtClean="0">
                <a:solidFill>
                  <a:srgbClr val="7030A0"/>
                </a:solidFill>
              </a:rPr>
              <a:t>методы изменения отношения к ребенку</a:t>
            </a:r>
            <a:r>
              <a:rPr lang="ru-RU" dirty="0" smtClean="0">
                <a:solidFill>
                  <a:srgbClr val="7030A0"/>
                </a:solidFill>
              </a:rPr>
              <a:t>: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личный пример взрослого и сверстника;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игнорирование поведения ребенка;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«разрешение» на поведение; изменение статуса ребенка в коллективе; поощрение или педагогическая поддержка.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Педагогическая поддержка —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это определенная ре­акция взрослого, воспринимаемая ребенком как награда за социально одобряемое, произвольное пове­дение, за попытку преодолеть неконструктивное по­ведение.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967335"/>
            <a:ext cx="85011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Спасибо за внимание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user\Мои документы\Мои рисунки\Рисунок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3857628"/>
            <a:ext cx="5286412" cy="2714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Диагностика неконструктивных форм поведения  (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2000" b="1" i="1" dirty="0" err="1" smtClean="0">
                <a:solidFill>
                  <a:schemeClr val="accent5">
                    <a:lumMod val="50000"/>
                  </a:schemeClr>
                </a:solidFill>
              </a:rPr>
              <a:t>Вайнер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 М.Э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.)</a:t>
            </a:r>
            <a:endParaRPr lang="ru-RU" sz="32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14282" y="1357298"/>
            <a:ext cx="3429024" cy="428628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Конформное 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14282" y="1857364"/>
            <a:ext cx="3643338" cy="428628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Протестное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14282" y="2357430"/>
            <a:ext cx="4286280" cy="357190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Импульсивное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14282" y="2857496"/>
            <a:ext cx="4286280" cy="428628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Демонстративное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251520" y="3356992"/>
            <a:ext cx="5500726" cy="428628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Недисциплинированное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214282" y="3929066"/>
            <a:ext cx="2928958" cy="428628"/>
          </a:xfrm>
          <a:prstGeom prst="round2Diag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</a:rPr>
              <a:t>Агрессивное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Индивидуальные критерии оценки неконструктивного поведения ребенка</a:t>
            </a:r>
            <a:endParaRPr lang="ru-RU" sz="32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7" name="Picture 3" descr="C:\Documents and Settings\user\Мои документы\Мои рисунки\Рисунок3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000240"/>
            <a:ext cx="7429552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Определение направлений коррекции  выявленного неконструктивного  </a:t>
            </a:r>
            <a:b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       поведения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858280" cy="4525963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b="1" u="sng" dirty="0" smtClean="0">
                <a:solidFill>
                  <a:srgbClr val="7030A0"/>
                </a:solidFill>
              </a:rPr>
              <a:t>От 15 до 20 баллов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то дальше медлить нельзя. Ребенку срочно необходима </a:t>
            </a:r>
            <a:r>
              <a:rPr lang="ru-RU" b="1" i="1" u="sng" dirty="0" smtClean="0">
                <a:solidFill>
                  <a:srgbClr val="FF0000"/>
                </a:solidFill>
              </a:rPr>
              <a:t>квалифицированная психолого-педагогическая по­мощь.</a:t>
            </a:r>
          </a:p>
          <a:p>
            <a:pPr fontAlgn="base"/>
            <a:endParaRPr lang="ru-RU" dirty="0" smtClean="0">
              <a:solidFill>
                <a:srgbClr val="FF0000"/>
              </a:solidFill>
            </a:endParaRPr>
          </a:p>
          <a:p>
            <a:pPr fontAlgn="base"/>
            <a:r>
              <a:rPr lang="ru-RU" b="1" u="sng" dirty="0" smtClean="0">
                <a:solidFill>
                  <a:srgbClr val="7030A0"/>
                </a:solidFill>
              </a:rPr>
              <a:t>От 10 до 14 баллов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то ребенка целесообразно </a:t>
            </a:r>
            <a:r>
              <a:rPr lang="ru-RU" b="1" i="1" u="sng" dirty="0" smtClean="0">
                <a:solidFill>
                  <a:srgbClr val="FF0000"/>
                </a:solidFill>
              </a:rPr>
              <a:t>включить в коррекционную работу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Он уже находится в «группе риска» и велика вероятность, что неконструктивное поведение может закрепиться, если не будут приняты своевременные меры.</a:t>
            </a:r>
          </a:p>
          <a:p>
            <a:pPr fontAlgn="base"/>
            <a:endParaRPr lang="ru-RU" dirty="0" smtClean="0">
              <a:solidFill>
                <a:schemeClr val="bg1">
                  <a:lumMod val="10000"/>
                </a:schemeClr>
              </a:solidFill>
            </a:endParaRPr>
          </a:p>
          <a:p>
            <a:pPr fontAlgn="base"/>
            <a:r>
              <a:rPr lang="ru-RU" b="1" u="sng" dirty="0" smtClean="0">
                <a:solidFill>
                  <a:srgbClr val="7030A0"/>
                </a:solidFill>
              </a:rPr>
              <a:t>От 4 до 9 баллов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, то, скорее всего, оно явление временное — возрастное (кризис семи лет) или ситуативное (ребенок перешел учиться в новую школу, поменял место жительства, сломалась его любимая игрушка и др.). Прежде чем вовлекать таких детей в коррекционную работу, предла­гать целенаправленную коррекционную помощь, необ­ходимо, в первую очередь, </a:t>
            </a:r>
            <a:r>
              <a:rPr lang="ru-RU" b="1" i="1" u="sng" dirty="0" smtClean="0">
                <a:solidFill>
                  <a:srgbClr val="FF0000"/>
                </a:solidFill>
              </a:rPr>
              <a:t>создать им психологически комфортные условия</a:t>
            </a:r>
            <a:r>
              <a:rPr lang="ru-RU" b="1" u="sng" dirty="0" smtClean="0">
                <a:solidFill>
                  <a:srgbClr val="FF0000"/>
                </a:solidFill>
              </a:rPr>
              <a:t>,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продолжая при этом вниматель­но наблюдать за динамикой их поведения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467600" cy="5361459"/>
          </a:xfrm>
        </p:spPr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rgbClr val="7030A0"/>
                </a:solidFill>
              </a:rPr>
              <a:t>Проблем</a:t>
            </a:r>
            <a:r>
              <a:rPr lang="ru-RU" b="1" dirty="0" smtClean="0">
                <a:solidFill>
                  <a:srgbClr val="7030A0"/>
                </a:solidFill>
              </a:rPr>
              <a:t>а – </a:t>
            </a:r>
            <a:r>
              <a:rPr lang="ru-RU" i="1" dirty="0" smtClean="0">
                <a:solidFill>
                  <a:srgbClr val="7030A0"/>
                </a:solidFill>
              </a:rPr>
              <a:t>число детей с синдромом СДВГ с каждым годом увеличивается.</a:t>
            </a: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Педагоги говорят: 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   </a:t>
            </a:r>
            <a:r>
              <a:rPr lang="ru-RU" dirty="0" smtClean="0">
                <a:solidFill>
                  <a:srgbClr val="7030A0"/>
                </a:solidFill>
              </a:rPr>
              <a:t>1 расторможенный ребенок – это проблема, 2 ребенка – это беда. На остальных времени не хватает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467600" cy="5505475"/>
          </a:xfrm>
        </p:spPr>
        <p:txBody>
          <a:bodyPr/>
          <a:lstStyle/>
          <a:p>
            <a:pPr>
              <a:buNone/>
            </a:pPr>
            <a:endParaRPr lang="ru-RU" i="1" u="sng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i="1" u="sng" dirty="0" smtClean="0">
                <a:solidFill>
                  <a:srgbClr val="7030A0"/>
                </a:solidFill>
              </a:rPr>
              <a:t>СДВ</a:t>
            </a:r>
            <a:r>
              <a:rPr lang="ru-RU" u="sng" dirty="0" smtClean="0">
                <a:solidFill>
                  <a:srgbClr val="7030A0"/>
                </a:solidFill>
              </a:rPr>
              <a:t>Г</a:t>
            </a:r>
            <a:r>
              <a:rPr lang="ru-RU" dirty="0" smtClean="0">
                <a:solidFill>
                  <a:srgbClr val="7030A0"/>
                </a:solidFill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</a:rPr>
              <a:t>это наиболее распространенное поведенческое расстройство у детей, характеризующееся триадой симптомов:</a:t>
            </a:r>
          </a:p>
          <a:p>
            <a:pPr>
              <a:buNone/>
            </a:pPr>
            <a:endParaRPr lang="ru-RU" sz="2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- </a:t>
            </a:r>
            <a:r>
              <a:rPr lang="ru-RU" i="1" dirty="0" smtClean="0">
                <a:solidFill>
                  <a:srgbClr val="7030A0"/>
                </a:solidFill>
              </a:rPr>
              <a:t>нарушение внимания;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- гиперактивность;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- импульсивность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21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Коррекция СДВГ включает  </a:t>
            </a:r>
            <a:r>
              <a:rPr lang="ru-RU" sz="4000" i="1" dirty="0" smtClean="0">
                <a:solidFill>
                  <a:srgbClr val="7030A0"/>
                </a:solidFill>
              </a:rPr>
              <a:t/>
            </a:r>
            <a:br>
              <a:rPr lang="ru-RU" sz="4000" i="1" dirty="0" smtClean="0">
                <a:solidFill>
                  <a:srgbClr val="7030A0"/>
                </a:solidFill>
              </a:rPr>
            </a:br>
            <a:r>
              <a:rPr lang="ru-RU" sz="4000" i="1" dirty="0" smtClean="0">
                <a:solidFill>
                  <a:srgbClr val="7030A0"/>
                </a:solidFill>
              </a:rPr>
              <a:t/>
            </a:r>
            <a:br>
              <a:rPr lang="ru-RU" sz="4000" i="1" dirty="0" smtClean="0">
                <a:solidFill>
                  <a:srgbClr val="7030A0"/>
                </a:solidFill>
              </a:rPr>
            </a:br>
            <a:endParaRPr lang="ru-RU" sz="4000" i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5143504" y="3786190"/>
            <a:ext cx="3851952" cy="2643206"/>
          </a:xfrm>
          <a:prstGeom prst="rect">
            <a:avLst/>
          </a:prstGeom>
          <a:solidFill>
            <a:srgbClr val="F4FF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Работа с родителями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-Просветительские беседы Консультации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-Практические занятия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- Игровая терапия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- Тренинги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- Буклеты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-  Дневники сотрудничества</a:t>
            </a:r>
            <a:endParaRPr lang="ru-RU" sz="1400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214282" y="3573016"/>
            <a:ext cx="4786346" cy="2284876"/>
          </a:xfrm>
          <a:prstGeom prst="rect">
            <a:avLst/>
          </a:prstGeom>
          <a:solidFill>
            <a:srgbClr val="F4FF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7030A0"/>
                </a:solidFill>
              </a:rPr>
              <a:t>Медицинское сопровождение</a:t>
            </a:r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>
              <a:buFontTx/>
              <a:buChar char="-"/>
            </a:pPr>
            <a:r>
              <a:rPr lang="ru-RU" sz="1400" b="1" i="1" dirty="0" smtClean="0">
                <a:solidFill>
                  <a:srgbClr val="7030A0"/>
                </a:solidFill>
              </a:rPr>
              <a:t>Педиатр</a:t>
            </a:r>
          </a:p>
          <a:p>
            <a:pPr algn="ctr"/>
            <a:r>
              <a:rPr lang="ru-RU" sz="1400" b="1" i="1" dirty="0" smtClean="0">
                <a:solidFill>
                  <a:srgbClr val="7030A0"/>
                </a:solidFill>
              </a:rPr>
              <a:t>-Невролог</a:t>
            </a:r>
          </a:p>
          <a:p>
            <a:pPr algn="ctr"/>
            <a:r>
              <a:rPr lang="ru-RU" sz="1400" b="1" i="1" dirty="0" smtClean="0">
                <a:solidFill>
                  <a:srgbClr val="7030A0"/>
                </a:solidFill>
              </a:rPr>
              <a:t>-Психиатр</a:t>
            </a:r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>
              <a:buFontTx/>
              <a:buChar char="-"/>
            </a:pP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428728" y="1142984"/>
            <a:ext cx="6000792" cy="2000264"/>
          </a:xfrm>
          <a:prstGeom prst="rect">
            <a:avLst/>
          </a:prstGeom>
          <a:solidFill>
            <a:srgbClr val="F4FF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2400" b="1" i="1" dirty="0" smtClean="0">
                <a:solidFill>
                  <a:srgbClr val="7030A0"/>
                </a:solidFill>
              </a:rPr>
              <a:t>Психолого- педагогическое сопровождение</a:t>
            </a:r>
          </a:p>
          <a:p>
            <a:pPr algn="ctr"/>
            <a:endParaRPr lang="ru-RU" sz="14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1400" b="1" i="1" dirty="0" smtClean="0">
                <a:solidFill>
                  <a:srgbClr val="7030A0"/>
                </a:solidFill>
              </a:rPr>
              <a:t>-ПМПК</a:t>
            </a:r>
          </a:p>
          <a:p>
            <a:pPr algn="ctr"/>
            <a:r>
              <a:rPr lang="ru-RU" sz="1400" b="1" i="1" dirty="0" smtClean="0">
                <a:solidFill>
                  <a:srgbClr val="7030A0"/>
                </a:solidFill>
              </a:rPr>
              <a:t>-Индивидуальные  образовательные маршруты</a:t>
            </a:r>
          </a:p>
          <a:p>
            <a:pPr algn="ctr"/>
            <a:endParaRPr lang="ru-RU" sz="2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</a:rPr>
              <a:t>Особенности организации работы с гиперактивными  детьми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- учитывать высокую работоспособность в начале дня и занятия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- целесообразно предлагать детям сначала легкие задания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- необходимо учитывать низкую переключаемость ребенка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467600" cy="543346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u="sng" dirty="0" smtClean="0">
                <a:solidFill>
                  <a:srgbClr val="7030A0"/>
                </a:solidFill>
              </a:rPr>
              <a:t>«</a:t>
            </a:r>
            <a:r>
              <a:rPr lang="ru-RU" b="1" i="1" u="sng" dirty="0" err="1" smtClean="0">
                <a:solidFill>
                  <a:srgbClr val="7030A0"/>
                </a:solidFill>
              </a:rPr>
              <a:t>Мультимодальность</a:t>
            </a:r>
            <a:r>
              <a:rPr lang="ru-RU" b="1" i="1" u="sng" dirty="0" smtClean="0">
                <a:solidFill>
                  <a:srgbClr val="7030A0"/>
                </a:solidFill>
              </a:rPr>
              <a:t>» коррекционного воздействия на </a:t>
            </a:r>
            <a:r>
              <a:rPr lang="ru-RU" b="1" i="1" u="sng" dirty="0" err="1" smtClean="0">
                <a:solidFill>
                  <a:srgbClr val="7030A0"/>
                </a:solidFill>
              </a:rPr>
              <a:t>гиперактивного</a:t>
            </a:r>
            <a:r>
              <a:rPr lang="ru-RU" b="1" i="1" u="sng" dirty="0" smtClean="0">
                <a:solidFill>
                  <a:srgbClr val="7030A0"/>
                </a:solidFill>
              </a:rPr>
              <a:t> ребенка</a:t>
            </a:r>
          </a:p>
          <a:p>
            <a:pPr>
              <a:buNone/>
            </a:pPr>
            <a:endParaRPr lang="ru-RU" b="1" i="1" u="sng" dirty="0" smtClean="0">
              <a:solidFill>
                <a:srgbClr val="7030A0"/>
              </a:solidFill>
            </a:endParaRP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Обучение приемам саморегуляции через использование физминутки с элементами  релаксаций, визуализаций.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Обучение самомассажу.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Игры для развития быстроты реакции, координации движений.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Игры для развития тактильного взаимодействия.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Пальчиковые игры.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Подвижные игры с использованием сдерживающих моментов.</a:t>
            </a: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Элементы арттерапии- работу с глиной, водой и песком.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Другая 12">
      <a:dk1>
        <a:srgbClr val="B2C4DA"/>
      </a:dk1>
      <a:lt1>
        <a:sysClr val="window" lastClr="FFFFFF"/>
      </a:lt1>
      <a:dk2>
        <a:srgbClr val="C9F0FF"/>
      </a:dk2>
      <a:lt2>
        <a:srgbClr val="FEFAC9"/>
      </a:lt2>
      <a:accent1>
        <a:srgbClr val="FDF59C"/>
      </a:accent1>
      <a:accent2>
        <a:srgbClr val="FBEF59"/>
      </a:accent2>
      <a:accent3>
        <a:srgbClr val="00B0F0"/>
      </a:accent3>
      <a:accent4>
        <a:srgbClr val="EFF3F7"/>
      </a:accent4>
      <a:accent5>
        <a:srgbClr val="9C85C0"/>
      </a:accent5>
      <a:accent6>
        <a:srgbClr val="809EC2"/>
      </a:accent6>
      <a:hlink>
        <a:srgbClr val="D1BCE1"/>
      </a:hlink>
      <a:folHlink>
        <a:srgbClr val="B79214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670</TotalTime>
  <Words>744</Words>
  <Application>Microsoft Office PowerPoint</Application>
  <PresentationFormat>Экран 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Техническая</vt:lpstr>
      <vt:lpstr>  МБДОУ - детский сад компенсирующего вида № 69 Октябрьского района  г. Екатеринбурга</vt:lpstr>
      <vt:lpstr>Диагностика неконструктивных форм поведения  (по Вайнер М.Э.)</vt:lpstr>
      <vt:lpstr>Индивидуальные критерии оценки неконструктивного поведения ребенка</vt:lpstr>
      <vt:lpstr>Определение направлений коррекции  выявленного неконструктивного                                                              поведения</vt:lpstr>
      <vt:lpstr>Слайд 5</vt:lpstr>
      <vt:lpstr>Слайд 6</vt:lpstr>
      <vt:lpstr>Коррекция СДВГ включает    </vt:lpstr>
      <vt:lpstr>Особенности организации работы с гиперактивными  детьми</vt:lpstr>
      <vt:lpstr>Слайд 9</vt:lpstr>
      <vt:lpstr>Слайд 10</vt:lpstr>
      <vt:lpstr>Игры для гиперактивных детей</vt:lpstr>
      <vt:lpstr>Рекомендации: </vt:lpstr>
      <vt:lpstr>Слайд 13</vt:lpstr>
      <vt:lpstr>АГРЕССИВНЫЕ ДЕТИ</vt:lpstr>
      <vt:lpstr>Слайд 15</vt:lpstr>
      <vt:lpstr>Виды игровой деятельности</vt:lpstr>
      <vt:lpstr>Неспецифические методы коррекции поведения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МБДООУ  детский сад компенсирующего вида № 69 Октябрьского района г. Екатеринбурга</dc:title>
  <dc:creator>User</dc:creator>
  <cp:lastModifiedBy>user</cp:lastModifiedBy>
  <cp:revision>71</cp:revision>
  <dcterms:created xsi:type="dcterms:W3CDTF">2016-12-07T06:45:33Z</dcterms:created>
  <dcterms:modified xsi:type="dcterms:W3CDTF">2017-01-31T08:37:55Z</dcterms:modified>
</cp:coreProperties>
</file>