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298" r:id="rId3"/>
    <p:sldId id="259" r:id="rId4"/>
    <p:sldId id="260" r:id="rId5"/>
    <p:sldId id="261" r:id="rId6"/>
    <p:sldId id="263" r:id="rId7"/>
    <p:sldId id="262" r:id="rId8"/>
    <p:sldId id="264" r:id="rId9"/>
    <p:sldId id="266" r:id="rId10"/>
    <p:sldId id="268" r:id="rId11"/>
    <p:sldId id="273" r:id="rId12"/>
    <p:sldId id="269" r:id="rId13"/>
    <p:sldId id="285" r:id="rId14"/>
    <p:sldId id="271" r:id="rId15"/>
    <p:sldId id="282" r:id="rId16"/>
    <p:sldId id="275" r:id="rId17"/>
    <p:sldId id="286" r:id="rId18"/>
    <p:sldId id="288" r:id="rId19"/>
    <p:sldId id="29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9" autoAdjust="0"/>
    <p:restoredTop sz="86456" autoAdjust="0"/>
  </p:normalViewPr>
  <p:slideViewPr>
    <p:cSldViewPr>
      <p:cViewPr>
        <p:scale>
          <a:sx n="66" d="100"/>
          <a:sy n="66" d="100"/>
        </p:scale>
        <p:origin x="-1188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C6D3-CECF-4952-BED8-6CA29ECE414F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DA817-38DE-4AA5-8C93-A9FA1E33E8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C6D3-CECF-4952-BED8-6CA29ECE414F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DA817-38DE-4AA5-8C93-A9FA1E33E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C6D3-CECF-4952-BED8-6CA29ECE414F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DA817-38DE-4AA5-8C93-A9FA1E33E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0EC6D3-CECF-4952-BED8-6CA29ECE414F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7ADA817-38DE-4AA5-8C93-A9FA1E33E8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C6D3-CECF-4952-BED8-6CA29ECE414F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DA817-38DE-4AA5-8C93-A9FA1E33E8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C6D3-CECF-4952-BED8-6CA29ECE414F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DA817-38DE-4AA5-8C93-A9FA1E33E8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DA817-38DE-4AA5-8C93-A9FA1E33E8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C6D3-CECF-4952-BED8-6CA29ECE414F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C6D3-CECF-4952-BED8-6CA29ECE414F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DA817-38DE-4AA5-8C93-A9FA1E33E8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C6D3-CECF-4952-BED8-6CA29ECE414F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DA817-38DE-4AA5-8C93-A9FA1E33E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0EC6D3-CECF-4952-BED8-6CA29ECE414F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DA817-38DE-4AA5-8C93-A9FA1E33E8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C6D3-CECF-4952-BED8-6CA29ECE414F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DA817-38DE-4AA5-8C93-A9FA1E33E8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50EC6D3-CECF-4952-BED8-6CA29ECE414F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7ADA817-38DE-4AA5-8C93-A9FA1E33E8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0%BE%D0%B7%D1%80%D0%BE%D0%B6%D0%B4%D0%B5%D0%BD%D0%B8%D0%B5" TargetMode="External"/><Relationship Id="rId7" Type="http://schemas.openxmlformats.org/officeDocument/2006/relationships/hyperlink" Target="http://ru.wikipedia.org/wiki/%D0%96%D0%B8%D0%B7%D0%BD%D1%8C" TargetMode="External"/><Relationship Id="rId2" Type="http://schemas.openxmlformats.org/officeDocument/2006/relationships/hyperlink" Target="http://ru.wikipedia.org/wiki/%D0%98%D1%81%D0%BB%D0%B0%D0%B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1%D0%B8%D0%BB%D0%B0" TargetMode="External"/><Relationship Id="rId5" Type="http://schemas.openxmlformats.org/officeDocument/2006/relationships/hyperlink" Target="http://ru.wikipedia.org/wiki/%D0%AD%D0%BD%D0%B5%D1%80%D0%B3%D0%B8%D1%8F" TargetMode="External"/><Relationship Id="rId4" Type="http://schemas.openxmlformats.org/officeDocument/2006/relationships/hyperlink" Target="http://ru.wikipedia.org/wiki/%D0%97%D1%80%D0%B5%D0%BB%D0%BE%D1%81%D1%82%D1%8C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87b883abdf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714488"/>
            <a:ext cx="8286808" cy="4905396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Путешествие по Татарстану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Татарский народный  костюм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800" dirty="0" smtClean="0"/>
              <a:t>В женской одежде используются шерстяные, шёлковые и хлопчатобумажные ткани, женский головной убор в древности, как правило, содержал информацию о возрастном, социальном и семейном положении его обладательнице. Девушки носили мягкие </a:t>
            </a:r>
            <a:r>
              <a:rPr lang="ru-RU" sz="2800" b="1" dirty="0" smtClean="0"/>
              <a:t>колпачки</a:t>
            </a:r>
            <a:r>
              <a:rPr lang="ru-RU" sz="2800" dirty="0" smtClean="0"/>
              <a:t>, а женщины по старше платки.</a:t>
            </a:r>
            <a:endParaRPr lang="ru-RU" dirty="0"/>
          </a:p>
        </p:txBody>
      </p:sp>
      <p:pic>
        <p:nvPicPr>
          <p:cNvPr id="7" name="Содержимое 5" descr="0_47811_d6c06493_XL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66" y="1500174"/>
            <a:ext cx="363743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Татарский  мужской  головной  убор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4286280" cy="370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85926"/>
            <a:ext cx="4286280" cy="366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Татарские  женские сапоги-ичиги.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24000"/>
            <a:ext cx="4218258" cy="483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ru-RU" dirty="0" smtClean="0"/>
              <a:t>        Где и как жили   татары.</a:t>
            </a:r>
          </a:p>
        </p:txBody>
      </p:sp>
      <p:sp>
        <p:nvSpPr>
          <p:cNvPr id="31747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357313"/>
            <a:ext cx="4038600" cy="476885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000" smtClean="0"/>
              <a:t>  Татарская изба отличалась от русской тем,что у татар сохранился способ отделения женской половины и кухни особым занавесом – чаршау. Обязательным атрибутом интерьера были красные или зеленые сундуки. Следующий атрибут интерьера татарских сельских жилищ являлся повсеместно почитаемый шамаиль, т.е. написанный на стекле или бумаге и вставленный в раму текст из Корана с пожеланиями мира и благополучия семье.</a:t>
            </a:r>
          </a:p>
        </p:txBody>
      </p:sp>
      <p:pic>
        <p:nvPicPr>
          <p:cNvPr id="43012" name="Содержимое 7" descr="DSC0964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29125" y="1357313"/>
            <a:ext cx="4143375" cy="4857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57158" y="1643050"/>
            <a:ext cx="8143931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Убранство  татарской  избы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/>
              <a:t>Татарский национальный праздник  </a:t>
            </a:r>
            <a:endParaRPr lang="ru-RU" dirty="0" smtClean="0"/>
          </a:p>
        </p:txBody>
      </p:sp>
      <p:sp>
        <p:nvSpPr>
          <p:cNvPr id="31747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58175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/>
              <a:t> </a:t>
            </a:r>
            <a:r>
              <a:rPr lang="ru-RU" smtClean="0"/>
              <a:t>                                     </a:t>
            </a:r>
            <a:r>
              <a:rPr lang="ru-RU" b="1" smtClean="0"/>
              <a:t>Сабантуй</a:t>
            </a:r>
            <a:r>
              <a:rPr lang="ru-RU" smtClean="0"/>
              <a:t>.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</a:t>
            </a:r>
          </a:p>
          <a:p>
            <a:pPr eaLnBrk="1" hangingPunct="1"/>
            <a:endParaRPr lang="ru-RU" smtClean="0"/>
          </a:p>
        </p:txBody>
      </p:sp>
      <p:pic>
        <p:nvPicPr>
          <p:cNvPr id="31748" name="Содержимое 5" descr="937825f93f00ef69224f838c624a2a67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2286000"/>
            <a:ext cx="7643812" cy="4143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Сабантуй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14489"/>
            <a:ext cx="6786609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ru-RU" smtClean="0"/>
              <a:t> Татарский народный инструмент</a:t>
            </a:r>
          </a:p>
        </p:txBody>
      </p:sp>
      <p:sp>
        <p:nvSpPr>
          <p:cNvPr id="47107" name="Содержимое 2"/>
          <p:cNvSpPr>
            <a:spLocks noGrp="1"/>
          </p:cNvSpPr>
          <p:nvPr>
            <p:ph sz="half" idx="1"/>
          </p:nvPr>
        </p:nvSpPr>
        <p:spPr>
          <a:xfrm>
            <a:off x="3643313" y="1600200"/>
            <a:ext cx="314325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i="1" smtClean="0"/>
              <a:t>Курай</a:t>
            </a:r>
          </a:p>
        </p:txBody>
      </p:sp>
      <p:pic>
        <p:nvPicPr>
          <p:cNvPr id="47108" name="Содержимое 4" descr="gallery_6565_7_77938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2214563"/>
            <a:ext cx="7572375" cy="4071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ru-RU" dirty="0" smtClean="0"/>
              <a:t>Татарское национальное блюдо</a:t>
            </a:r>
          </a:p>
        </p:txBody>
      </p:sp>
      <p:sp>
        <p:nvSpPr>
          <p:cNvPr id="51203" name="Содержимое 2"/>
          <p:cNvSpPr>
            <a:spLocks noGrp="1"/>
          </p:cNvSpPr>
          <p:nvPr>
            <p:ph sz="half" idx="1"/>
          </p:nvPr>
        </p:nvSpPr>
        <p:spPr>
          <a:xfrm>
            <a:off x="-214313" y="2714625"/>
            <a:ext cx="4710113" cy="34115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600" b="1" smtClean="0"/>
              <a:t>         ЧАК-ЧАК</a:t>
            </a:r>
          </a:p>
        </p:txBody>
      </p:sp>
      <p:pic>
        <p:nvPicPr>
          <p:cNvPr id="51204" name="Содержимое 4" descr="30b51362f498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357313"/>
            <a:ext cx="4357688" cy="5000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До чего же хороши в Татарстане </a:t>
            </a:r>
            <a:r>
              <a:rPr lang="ru-RU" dirty="0" err="1" smtClean="0"/>
              <a:t>бэлэши</a:t>
            </a:r>
            <a:r>
              <a:rPr lang="ru-RU" dirty="0" smtClean="0"/>
              <a:t>!</a:t>
            </a:r>
          </a:p>
          <a:p>
            <a:pPr>
              <a:buNone/>
            </a:pPr>
            <a:r>
              <a:rPr lang="ru-RU" dirty="0" smtClean="0"/>
              <a:t>Хворост- просто объеденье,</a:t>
            </a:r>
          </a:p>
          <a:p>
            <a:pPr>
              <a:buNone/>
            </a:pPr>
            <a:r>
              <a:rPr lang="ru-RU" dirty="0" smtClean="0"/>
              <a:t>К чаю чем не угощенье!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 </a:t>
            </a:r>
            <a:r>
              <a:rPr lang="ru-RU" dirty="0" err="1" smtClean="0"/>
              <a:t>чак</a:t>
            </a:r>
            <a:r>
              <a:rPr lang="ru-RU" dirty="0" smtClean="0"/>
              <a:t>- </a:t>
            </a:r>
            <a:r>
              <a:rPr lang="ru-RU" dirty="0" err="1" smtClean="0"/>
              <a:t>чак</a:t>
            </a:r>
            <a:r>
              <a:rPr lang="ru-RU" dirty="0" smtClean="0"/>
              <a:t> какое чудо!</a:t>
            </a:r>
          </a:p>
          <a:p>
            <a:pPr>
              <a:buNone/>
            </a:pPr>
            <a:r>
              <a:rPr lang="ru-RU" dirty="0" smtClean="0"/>
              <a:t>Насладитесь этим блюдом!</a:t>
            </a:r>
          </a:p>
          <a:p>
            <a:pPr>
              <a:buNone/>
            </a:pPr>
            <a:r>
              <a:rPr lang="ru-RU" dirty="0" smtClean="0"/>
              <a:t>Раз попробуешь- полюбишь</a:t>
            </a:r>
          </a:p>
          <a:p>
            <a:pPr>
              <a:buNone/>
            </a:pPr>
            <a:r>
              <a:rPr lang="ru-RU" dirty="0" smtClean="0"/>
              <a:t>Вкус его ты не забудешь!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Термин «ТАТАРЫ» впервые встречается в китайских летописях именно для обозначения северных кочевых соседей. Татары( самоназвание- татар), этнос, составляющий основное население Татарии(Татарстана)-1765 тыс.человек(1992). Живут также в Башкирии, Марийской Республике, Мордовии, Удмуртии, Чувашии, Нижегородской, Кировской, Пензенской  и др. областях Татарами называются также тюрко-язычные общности Сибири(сибирские татары), Крыма(крымские татары) и др. Общая численность в Российской Федерации-(без крымских татар)-5,52 млн.человек(1992).  Общая численность 6,71 млн.человек.</a:t>
            </a:r>
          </a:p>
          <a:p>
            <a:r>
              <a:rPr lang="ru-RU" dirty="0" smtClean="0"/>
              <a:t>Религия- мусульманство. Верующие татары  в основном мусульмане-сунниты, группа </a:t>
            </a:r>
            <a:r>
              <a:rPr lang="ru-RU" dirty="0" err="1" smtClean="0"/>
              <a:t>кряшен</a:t>
            </a:r>
            <a:r>
              <a:rPr lang="ru-RU" dirty="0" smtClean="0"/>
              <a:t>- православные.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Путешествие по Татарстану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4_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571612"/>
            <a:ext cx="6929486" cy="464347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Путешествие по Татарстану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ru-RU" sz="4400" b="1" dirty="0" smtClean="0"/>
              <a:t>Столица-Казань</a:t>
            </a:r>
            <a:endParaRPr lang="ru-RU" dirty="0"/>
          </a:p>
        </p:txBody>
      </p:sp>
      <p:pic>
        <p:nvPicPr>
          <p:cNvPr id="8" name="Содержимое 7" descr="68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10645" y="1524000"/>
            <a:ext cx="732271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928802"/>
            <a:ext cx="7000924" cy="328614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  ГОСУДАРСТВЕННЫЙ ФЛАГ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Цвета Государственного флага Республики Татарстан означают:</a:t>
            </a:r>
          </a:p>
          <a:p>
            <a:r>
              <a:rPr lang="ru-RU" dirty="0" smtClean="0"/>
              <a:t>зелёный — зелень весны, цвет </a:t>
            </a:r>
            <a:r>
              <a:rPr lang="ru-RU" dirty="0" smtClean="0">
                <a:hlinkClick r:id="rId2" tooltip="Ислам"/>
              </a:rPr>
              <a:t>ислама</a:t>
            </a:r>
            <a:r>
              <a:rPr lang="ru-RU" dirty="0" smtClean="0"/>
              <a:t>, </a:t>
            </a:r>
            <a:r>
              <a:rPr lang="ru-RU" dirty="0" smtClean="0">
                <a:hlinkClick r:id="rId3" tooltip="Возрождение"/>
              </a:rPr>
              <a:t>возрождение</a:t>
            </a:r>
            <a:r>
              <a:rPr lang="ru-RU" dirty="0" smtClean="0"/>
              <a:t>;</a:t>
            </a:r>
          </a:p>
          <a:p>
            <a:r>
              <a:rPr lang="ru-RU" dirty="0" smtClean="0"/>
              <a:t>белый — цвет чистоты;</a:t>
            </a:r>
          </a:p>
          <a:p>
            <a:r>
              <a:rPr lang="ru-RU" dirty="0" smtClean="0"/>
              <a:t>красный — </a:t>
            </a:r>
            <a:r>
              <a:rPr lang="ru-RU" dirty="0" smtClean="0">
                <a:hlinkClick r:id="rId4" tooltip="Зрелость"/>
              </a:rPr>
              <a:t>зрелость</a:t>
            </a:r>
            <a:r>
              <a:rPr lang="ru-RU" dirty="0" smtClean="0"/>
              <a:t>, </a:t>
            </a:r>
            <a:r>
              <a:rPr lang="ru-RU" dirty="0" smtClean="0">
                <a:hlinkClick r:id="rId5" tooltip="Энергия"/>
              </a:rPr>
              <a:t>энергия</a:t>
            </a:r>
            <a:r>
              <a:rPr lang="ru-RU" dirty="0" smtClean="0"/>
              <a:t>, </a:t>
            </a:r>
            <a:r>
              <a:rPr lang="ru-RU" dirty="0" smtClean="0">
                <a:hlinkClick r:id="rId6" tooltip="Сила"/>
              </a:rPr>
              <a:t>сила</a:t>
            </a:r>
            <a:r>
              <a:rPr lang="ru-RU" dirty="0" smtClean="0"/>
              <a:t>, </a:t>
            </a:r>
            <a:r>
              <a:rPr lang="ru-RU" dirty="0" smtClean="0">
                <a:hlinkClick r:id="rId7" tooltip="Жизнь"/>
              </a:rPr>
              <a:t>жизнь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     ГОСУДАРСТВЕННЫЙ ФЛАГ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oint895_Coat_of_Arms_of_Tatarstan.p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905000"/>
            <a:ext cx="5143536" cy="423864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 ГОСУДАРСТВЕННЫЙ ГЕРБ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Государственный герб Республики Татарстан представляет собой изображение крылатого барса с круглым щитом на боку, с приподнятой правой передней лапой на фоне диска солнца, помещенного в обрамление из татарского народного орнамента, в основании которого надпись "Татарстан", крылья состоят из семи перьев, розетка на щите состоит из восьми лепестков.</a:t>
            </a:r>
          </a:p>
          <a:p>
            <a:pPr>
              <a:buNone/>
            </a:pPr>
            <a:r>
              <a:rPr lang="ru-RU" dirty="0" smtClean="0"/>
              <a:t>Центральный образ герба - крылатый барс - в древности божество плодородия, покровитель детей. В гербе Республики Татарстан барс - покровитель граждан республики и ее народа.</a:t>
            </a:r>
          </a:p>
          <a:p>
            <a:pPr>
              <a:buNone/>
            </a:pPr>
            <a:r>
              <a:rPr lang="ru-RU" dirty="0" smtClean="0"/>
              <a:t>На левом боку барса - круглый щит, означающий правовую, экономическую, силовую защищенность граждан Республики Татарстан.</a:t>
            </a:r>
          </a:p>
          <a:p>
            <a:pPr>
              <a:buNone/>
            </a:pPr>
            <a:r>
              <a:rPr lang="ru-RU" dirty="0" smtClean="0"/>
              <a:t>Острые зубы и когти барса означают его способность постоять за себя и за тех, кому он покровительствует, кого защищает.</a:t>
            </a:r>
          </a:p>
          <a:p>
            <a:pPr>
              <a:buNone/>
            </a:pPr>
            <a:r>
              <a:rPr lang="ru-RU" dirty="0" smtClean="0"/>
              <a:t>Семь перьев крыльев барса символизируют пространство воздействия покровительствующей силы барса - и на земле, и на небесах.</a:t>
            </a:r>
          </a:p>
          <a:p>
            <a:pPr>
              <a:buNone/>
            </a:pPr>
            <a:r>
              <a:rPr lang="ru-RU" dirty="0" smtClean="0"/>
              <a:t>Положение хвоста барса означает хорошее настроение, дружелюбие.</a:t>
            </a:r>
          </a:p>
          <a:p>
            <a:pPr>
              <a:buNone/>
            </a:pPr>
            <a:r>
              <a:rPr lang="ru-RU" dirty="0" smtClean="0"/>
              <a:t>Три золотых круга охватывают герб на трех уровнях. Они выражают идею единства, бесконечности и высшего совершенства.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    ГОСУДАРСТВЕННЫЙ ГЕРБ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ТАТАРСКИЙ НАЦИОНАЛЬНЫЙ КОСТЮМ</a:t>
            </a:r>
            <a:endParaRPr lang="ru-RU" dirty="0"/>
          </a:p>
        </p:txBody>
      </p:sp>
      <p:pic>
        <p:nvPicPr>
          <p:cNvPr id="5" name="Содержимое 10" descr="l1003f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1545906"/>
            <a:ext cx="5949531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137</TotalTime>
  <Words>491</Words>
  <Application>Microsoft Office PowerPoint</Application>
  <PresentationFormat>Экран (4:3)</PresentationFormat>
  <Paragraphs>44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      Путешествие по Татарстану</vt:lpstr>
      <vt:lpstr>      Путешествие по Татарстану</vt:lpstr>
      <vt:lpstr>     Путешествие по Татарстану</vt:lpstr>
      <vt:lpstr>          Столица-Казань</vt:lpstr>
      <vt:lpstr>  ГОСУДАРСТВЕННЫЙ ФЛАГ </vt:lpstr>
      <vt:lpstr>     ГОСУДАРСТВЕННЫЙ ФЛАГ </vt:lpstr>
      <vt:lpstr> ГОСУДАРСТВЕННЫЙ ГЕРБ  </vt:lpstr>
      <vt:lpstr>    ГОСУДАРСТВЕННЫЙ ГЕРБ </vt:lpstr>
      <vt:lpstr>ТАТАРСКИЙ НАЦИОНАЛЬНЫЙ КОСТЮМ</vt:lpstr>
      <vt:lpstr>Татарский народный  костюм </vt:lpstr>
      <vt:lpstr>   Татарский  мужской  головной  убор</vt:lpstr>
      <vt:lpstr>       Татарские  женские сапоги-ичиги.</vt:lpstr>
      <vt:lpstr>        Где и как жили   татары.</vt:lpstr>
      <vt:lpstr>  Убранство  татарской  избы</vt:lpstr>
      <vt:lpstr>Татарский национальный праздник  </vt:lpstr>
      <vt:lpstr>                    Сабантуй</vt:lpstr>
      <vt:lpstr> Татарский народный инструмент</vt:lpstr>
      <vt:lpstr>Татарское национальное блюдо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Клим</cp:lastModifiedBy>
  <cp:revision>20</cp:revision>
  <dcterms:created xsi:type="dcterms:W3CDTF">2013-03-20T16:19:51Z</dcterms:created>
  <dcterms:modified xsi:type="dcterms:W3CDTF">2023-12-28T16:27:02Z</dcterms:modified>
</cp:coreProperties>
</file>