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62" r:id="rId5"/>
    <p:sldId id="264" r:id="rId6"/>
    <p:sldId id="260" r:id="rId7"/>
    <p:sldId id="271" r:id="rId8"/>
    <p:sldId id="261" r:id="rId9"/>
    <p:sldId id="276" r:id="rId10"/>
    <p:sldId id="272" r:id="rId11"/>
    <p:sldId id="270" r:id="rId12"/>
    <p:sldId id="273" r:id="rId13"/>
    <p:sldId id="263" r:id="rId14"/>
    <p:sldId id="274" r:id="rId15"/>
    <p:sldId id="278" r:id="rId16"/>
    <p:sldId id="265" r:id="rId17"/>
    <p:sldId id="277" r:id="rId18"/>
    <p:sldId id="279" r:id="rId19"/>
    <p:sldId id="280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ugmk-clinic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«Современные технологии в коррекционной работе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 детьми с ограниченными возможностями здоровья»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Учитель-логопед: Юкляевских Н.Ю.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4754" y="418011"/>
            <a:ext cx="4337458" cy="3015456"/>
          </a:xfrm>
        </p:spPr>
        <p:txBody>
          <a:bodyPr>
            <a:noAutofit/>
          </a:bodyPr>
          <a:lstStyle/>
          <a:p>
            <a:pPr algn="just"/>
            <a:r>
              <a:rPr lang="ru-RU" sz="1400" dirty="0" err="1" smtClean="0"/>
              <a:t>микрополяризация</a:t>
            </a:r>
            <a:r>
              <a:rPr lang="ru-RU" sz="1400" dirty="0" smtClean="0"/>
              <a:t> приводит к появлению новых звуков и слов. Сама речь становится осмысленной и четкой, улучшается или появляется понимание обращенной речи. Надо отметить, что применение </a:t>
            </a:r>
            <a:r>
              <a:rPr lang="ru-RU" sz="1400" dirty="0" err="1" smtClean="0"/>
              <a:t>микрополяризации</a:t>
            </a:r>
            <a:r>
              <a:rPr lang="ru-RU" sz="1400" dirty="0" smtClean="0"/>
              <a:t> совместно с квалифицированной логопедической помощью дает возможность ускорить в 2-3 раза процесс исправления речевых нарушений, при этом снизив кратность логопедических занятий в 2 раза.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Этот метод позволяет направленно изменять функциональное состояние различных звеньев центральной нервной системы (ЦНС), активизировать функциональные резервы мозга, уменьшить проявления функциональной незрелости.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377" y="3513910"/>
            <a:ext cx="4455024" cy="28607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Показания 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сосудистые заболевания мозга;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постинсультная реабилитация;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реабилитация после нарушенного кровотока в мозгу;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реабилитация после черепно-мозговой травмы;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борьба с диагнозом «вегетативный статус»;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лечение синдрома Дауна;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лечение заболеваний, поражающих периферическую нервную систему;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 случае отравления специфическими веществами;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реабилитация после перенесенной </a:t>
            </a:r>
            <a:r>
              <a:rPr lang="ru-RU" dirty="0" err="1" smtClean="0"/>
              <a:t>нейроинфекции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реабилитация после операционного вмешательства в мозг или позвоночник;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лечение нарушений зрительной и слуховой системы;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стимуляция мозга с целью развития памяти, творчества, мышления, а также сознания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4315932" cy="2103120"/>
          </a:xfrm>
        </p:spPr>
        <p:txBody>
          <a:bodyPr>
            <a:normAutofit/>
          </a:bodyPr>
          <a:lstStyle/>
          <a:p>
            <a:pPr algn="just">
              <a:spcBef>
                <a:spcPts val="1"/>
              </a:spcBef>
            </a:pPr>
            <a:r>
              <a:rPr lang="ru-RU" sz="32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Сенсорная интеграция.</a:t>
            </a:r>
            <a:endParaRPr lang="ru-RU" sz="32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33794" name="Picture 2" descr="http://www.group-class.ru/images/editor/catalog/dostupnaya-sreda/sensory-room/sensory-roo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585" r="95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102" y="862148"/>
            <a:ext cx="7139444" cy="15414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 сенсорной интеграции – упорядочивание ощущений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726" y="2730137"/>
            <a:ext cx="7439886" cy="27823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Сенсорная интеграция направлена на нормализацию чувствительной сферы ребёнка, оказание ему помощи в </a:t>
            </a:r>
            <a:r>
              <a:rPr lang="ru-RU" smtClean="0"/>
              <a:t>реорганизации чувственной информации</a:t>
            </a:r>
            <a:r>
              <a:rPr lang="ru-RU" dirty="0" smtClean="0"/>
              <a:t>. Постепенно ребёнок учится различать и интерпретировать сенсорные отклики, адаптироваться на более совершенных уровнях сенсорной интеграции.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4315932" cy="2103120"/>
          </a:xfrm>
        </p:spPr>
        <p:txBody>
          <a:bodyPr>
            <a:normAutofit/>
          </a:bodyPr>
          <a:lstStyle/>
          <a:p>
            <a:pPr algn="just">
              <a:spcBef>
                <a:spcPts val="1"/>
              </a:spcBef>
            </a:pPr>
            <a:r>
              <a:rPr lang="ru-RU" sz="32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М</a:t>
            </a:r>
            <a:r>
              <a:rPr lang="ru-RU" sz="32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етод</a:t>
            </a:r>
            <a:br>
              <a:rPr lang="ru-RU" sz="32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</a:br>
            <a:r>
              <a:rPr lang="ru-RU" sz="32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32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АВА-терапии</a:t>
            </a:r>
            <a:endParaRPr lang="ru-RU" sz="32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11266" name="Picture 2" descr="ава терап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81" r="328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612674"/>
          </a:xfrm>
        </p:spPr>
        <p:txBody>
          <a:bodyPr>
            <a:normAutofit/>
          </a:bodyPr>
          <a:lstStyle/>
          <a:p>
            <a:r>
              <a:rPr lang="ru-RU" dirty="0" smtClean="0"/>
              <a:t>Главная задача — помочь ребенку с определенными нарушениями в развитии адаптироваться к окружающей среде и принять в жизни общества наиболее полноценное участие.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5991497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/>
              <a:t>В чем суть методики?</a:t>
            </a:r>
            <a:br>
              <a:rPr lang="ru-RU" sz="3100" b="1" dirty="0" smtClean="0"/>
            </a:br>
            <a:r>
              <a:rPr lang="ru-RU" sz="3100" dirty="0" smtClean="0"/>
              <a:t>Чем она интересна и уникальна?  Она основана на поведенческих технологиях и методиках, которые дают возможность изучать влияние факторов окружающей среды на поведение </a:t>
            </a:r>
            <a:r>
              <a:rPr lang="ru-RU" sz="3100" dirty="0" err="1" smtClean="0"/>
              <a:t>аутиста</a:t>
            </a:r>
            <a:r>
              <a:rPr lang="ru-RU" sz="3100" dirty="0" smtClean="0"/>
              <a:t> и изменять его, то есть манипулировать этими факторами. Метод </a:t>
            </a:r>
            <a:r>
              <a:rPr lang="ru-RU" sz="3100" dirty="0" err="1" smtClean="0"/>
              <a:t>АВА-терапии</a:t>
            </a:r>
            <a:r>
              <a:rPr lang="ru-RU" sz="3100" dirty="0" smtClean="0"/>
              <a:t> имеет еще одно название — модификация поведения. Идея программы АВА заключается в том, что любое поведение влечет за собой последствия, и когда это ребенку нравится, он будет повторять эти действия, если же не нравится — не будет.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61267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513" y="404949"/>
            <a:ext cx="110381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 это работает?</a:t>
            </a:r>
          </a:p>
          <a:p>
            <a:r>
              <a:rPr lang="ru-RU" sz="2400" dirty="0" smtClean="0"/>
              <a:t>При данной методике все сложные навыки для </a:t>
            </a:r>
            <a:r>
              <a:rPr lang="ru-RU" sz="2400" dirty="0" err="1" smtClean="0"/>
              <a:t>аутистов</a:t>
            </a:r>
            <a:r>
              <a:rPr lang="ru-RU" sz="2400" dirty="0" smtClean="0"/>
              <a:t>, такие как контактность, речь, творческая игра, умение смотреть в глаза, слушать и другие разбивают на отдельные небольшие блоки-действия. Каждое из них затем разучивают с ребенком отдельно. В итоге блоки соединяют в единую цепь, которая образует одно сложное действие. Специалист по лечению аутизма во время процесса разучивания действий дает ребенку с нарушениями </a:t>
            </a:r>
            <a:r>
              <a:rPr lang="ru-RU" sz="2400" dirty="0" err="1" smtClean="0"/>
              <a:t>аутичного</a:t>
            </a:r>
            <a:r>
              <a:rPr lang="ru-RU" sz="2400" dirty="0" smtClean="0"/>
              <a:t> спектра задание. Если самостоятельно справиться малыш с ним не может, обучающий дает ему подсказку, а потом за правильные ответы вознаграждает ребенка, при этом неправильные ответы игнорируются. На этом основана АВА-терапия. Обучение по данной методике состоит из нескольких этапов.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04800"/>
            <a:ext cx="10627225" cy="56126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Нейропсихологическая диагностика и коррекция </a:t>
            </a:r>
            <a:br>
              <a:rPr lang="ru-RU" sz="2700" b="1" dirty="0" smtClean="0"/>
            </a:br>
            <a:r>
              <a:rPr lang="ru-RU" sz="2700" dirty="0" smtClean="0"/>
              <a:t>Нейропсихологическая коррекция представляет собой комплекс эффективных мероприятий, которые в первую очередь направлены на устранение дефектов, которые были определены при проведении нейропсихологической диагностики.</a:t>
            </a:r>
            <a:br>
              <a:rPr lang="ru-RU" sz="2700" dirty="0" smtClean="0"/>
            </a:br>
            <a:r>
              <a:rPr lang="ru-RU" sz="2700" dirty="0" smtClean="0"/>
              <a:t>Комплекс данных мероприятий позволяет так же определить:</a:t>
            </a:r>
            <a:br>
              <a:rPr lang="ru-RU" sz="2700" dirty="0" smtClean="0"/>
            </a:br>
            <a:r>
              <a:rPr lang="ru-RU" sz="2700" dirty="0" smtClean="0"/>
              <a:t>- уровень утомляемости человека;</a:t>
            </a:r>
            <a:br>
              <a:rPr lang="ru-RU" sz="2700" dirty="0" smtClean="0"/>
            </a:br>
            <a:r>
              <a:rPr lang="ru-RU" sz="2700" dirty="0" smtClean="0"/>
              <a:t>- степень рассеянности внимания;</a:t>
            </a:r>
            <a:br>
              <a:rPr lang="ru-RU" sz="2700" dirty="0" smtClean="0"/>
            </a:br>
            <a:r>
              <a:rPr lang="ru-RU" sz="2700" dirty="0" smtClean="0"/>
              <a:t>- скорость снижения работоспособности;</a:t>
            </a:r>
            <a:br>
              <a:rPr lang="ru-RU" sz="2700" dirty="0" smtClean="0"/>
            </a:br>
            <a:r>
              <a:rPr lang="ru-RU" sz="2700" dirty="0" smtClean="0"/>
              <a:t>- изменения в мыслительной деятельности;</a:t>
            </a:r>
            <a:br>
              <a:rPr lang="ru-RU" sz="2700" dirty="0" smtClean="0"/>
            </a:br>
            <a:r>
              <a:rPr lang="ru-RU" sz="2700" dirty="0" smtClean="0"/>
              <a:t>- неправильное развитие речи;</a:t>
            </a:r>
            <a:br>
              <a:rPr lang="ru-RU" sz="2700" dirty="0" smtClean="0"/>
            </a:br>
            <a:r>
              <a:rPr lang="ru-RU" sz="2700" dirty="0" smtClean="0"/>
              <a:t>- нарушения в функционировании памяти и внимания;</a:t>
            </a:r>
            <a:br>
              <a:rPr lang="ru-RU" sz="2700" dirty="0" smtClean="0"/>
            </a:br>
            <a:r>
              <a:rPr lang="ru-RU" sz="2700" dirty="0" smtClean="0"/>
              <a:t>- невозможность концентрации при выполнении умственной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04800"/>
            <a:ext cx="10627225" cy="561267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8011" y="197346"/>
            <a:ext cx="11286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Нейропсихологическая диагностика и коррекция в детском возрасте дает возможность ребенку не только правильно справиться со всеми трудностями в ходе его развития, но, а так же сформировать его личность и характер.</a:t>
            </a:r>
          </a:p>
          <a:p>
            <a:r>
              <a:rPr lang="ru-RU" sz="2400" dirty="0" smtClean="0"/>
              <a:t>После подобных занятий ребенок становится уверенней в себе, учится контролировать свои эмоции, концентрировать внимание и правильно исправлять допущенные ошибки во время занятия.</a:t>
            </a:r>
          </a:p>
          <a:p>
            <a:r>
              <a:rPr lang="ru-RU" sz="2400" dirty="0" smtClean="0"/>
              <a:t>Считается, что коррекция необходима не только детям с выявленными нарушениями психических функций, но а так же любому другому ребенку, который, например, готовиться идти в детский сад или школу.</a:t>
            </a:r>
          </a:p>
          <a:p>
            <a:r>
              <a:rPr lang="ru-RU" sz="2400" dirty="0" smtClean="0"/>
              <a:t>Занятия подобного рода позволяет обычному ребенку более тщательно ознакомиться с окружающим его миром, научиться общаться и взаимодействовать с другими детьми. Малыши, которые прошли курс групповых занятий намного быстрее и легче переносят смену обстановки и включаются в учебный процесс.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04800"/>
            <a:ext cx="10627225" cy="561267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5029" y="705394"/>
            <a:ext cx="101629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«УГМК- Здоровье»</a:t>
            </a:r>
          </a:p>
          <a:p>
            <a:r>
              <a:rPr lang="ru-RU" dirty="0" smtClean="0"/>
              <a:t>7 (343) 283-08-08</a:t>
            </a:r>
          </a:p>
          <a:p>
            <a:r>
              <a:rPr lang="ru-RU" dirty="0" smtClean="0"/>
              <a:t>Екатеринбург, ул. Шейнкмана, 73</a:t>
            </a:r>
          </a:p>
          <a:p>
            <a:r>
              <a:rPr lang="ru-RU" dirty="0" err="1" smtClean="0">
                <a:hlinkClick r:id="rId2"/>
              </a:rPr>
              <a:t>info@ugmk-clinic.ru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Лалио-плюс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7(343) 385- 81-01</a:t>
            </a:r>
          </a:p>
          <a:p>
            <a:r>
              <a:rPr lang="ru-RU" dirty="0" smtClean="0"/>
              <a:t>Екатеринбург, ул.Белинского, 177</a:t>
            </a:r>
          </a:p>
          <a:p>
            <a:endParaRPr lang="ru-RU" dirty="0" smtClean="0"/>
          </a:p>
          <a:p>
            <a:r>
              <a:rPr lang="ru-RU" dirty="0" smtClean="0"/>
              <a:t>«Белый слон»</a:t>
            </a:r>
          </a:p>
          <a:p>
            <a:r>
              <a:rPr lang="ru-RU" b="1" dirty="0" smtClean="0"/>
              <a:t>г. Екатеринбург: ул. Союзная 8</a:t>
            </a:r>
          </a:p>
          <a:p>
            <a:r>
              <a:rPr lang="ru-RU" dirty="0" smtClean="0"/>
              <a:t>(343) 385-92-42, (343) 384-89-68</a:t>
            </a:r>
          </a:p>
          <a:p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ru-RU" dirty="0" err="1" smtClean="0"/>
              <a:t>beliy_slon@mail.ru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КОРРЕКЦИОННО-РАЗВИВАЮЩИЙ ЦЕНТР  «АВРОРА»(АВА-ТЕРАПИЯ)</a:t>
            </a:r>
          </a:p>
          <a:p>
            <a:r>
              <a:rPr lang="ru-RU" dirty="0" smtClean="0"/>
              <a:t>г.Екатеринбург, ул. Степана Разина, дом 109, офис 32 </a:t>
            </a:r>
          </a:p>
          <a:p>
            <a:endParaRPr lang="ru-RU" dirty="0" smtClean="0"/>
          </a:p>
          <a:p>
            <a:r>
              <a:rPr lang="ru-RU" dirty="0" smtClean="0"/>
              <a:t>«Слышу, говорю, умею»</a:t>
            </a:r>
          </a:p>
          <a:p>
            <a:r>
              <a:rPr lang="ru-RU" dirty="0" smtClean="0"/>
              <a:t>Чапаева,3 </a:t>
            </a:r>
          </a:p>
          <a:p>
            <a:r>
              <a:rPr lang="ru-RU" dirty="0" smtClean="0"/>
              <a:t>+79122311704 </a:t>
            </a:r>
            <a:r>
              <a:rPr lang="ru-RU" smtClean="0"/>
              <a:t>Елена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66206" y="770709"/>
            <a:ext cx="10431283" cy="1942011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400" b="1" dirty="0" smtClean="0"/>
              <a:t>«Когнитивные технологии» -</a:t>
            </a:r>
            <a:br>
              <a:rPr lang="ru-RU" sz="2400" b="1" dirty="0" smtClean="0"/>
            </a:br>
            <a:r>
              <a:rPr lang="ru-RU" sz="2400" b="1" dirty="0" smtClean="0"/>
              <a:t> современные методики развития и </a:t>
            </a:r>
            <a:r>
              <a:rPr lang="ru-RU" sz="2400" b="1" dirty="0" err="1" smtClean="0"/>
              <a:t>немедикаментозного</a:t>
            </a:r>
            <a:r>
              <a:rPr lang="ru-RU" sz="2400" b="1" dirty="0" smtClean="0"/>
              <a:t> лечения и реабилитации детей с неврологическими проблемами</a:t>
            </a:r>
            <a:endParaRPr lang="ru-RU" sz="2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4846" y="3239588"/>
            <a:ext cx="9908768" cy="2742111"/>
          </a:xfrm>
        </p:spPr>
        <p:txBody>
          <a:bodyPr/>
          <a:lstStyle/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b="1" dirty="0" err="1" smtClean="0"/>
              <a:t>Ритмотерапия</a:t>
            </a:r>
            <a:r>
              <a:rPr lang="ru-RU" b="1" dirty="0" smtClean="0"/>
              <a:t> на интерактивном метрономе.  </a:t>
            </a:r>
            <a:r>
              <a:rPr lang="ru-RU" dirty="0" smtClean="0"/>
              <a:t> </a:t>
            </a:r>
            <a:endParaRPr lang="ru-RU" sz="24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b="1" dirty="0" err="1" smtClean="0"/>
              <a:t>Томатис-терапия</a:t>
            </a:r>
            <a:r>
              <a:rPr lang="ru-RU" b="1" dirty="0" smtClean="0"/>
              <a:t>. </a:t>
            </a:r>
            <a:endParaRPr lang="ru-RU" sz="24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3200" b="1" dirty="0" err="1" smtClean="0"/>
              <a:t>Ритмотерапия</a:t>
            </a:r>
            <a:r>
              <a:rPr lang="ru-RU" sz="3200" b="1" dirty="0" smtClean="0"/>
              <a:t> на интерактивном метрономе</a:t>
            </a:r>
            <a:endParaRPr lang="ru-RU" sz="32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10242" name="Picture 2" descr="http://logoprognoz.com/correction/Interactive-Metronome/Interactive-metronome-logoprogno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387" b="63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Ритмотерапия</a:t>
            </a:r>
            <a:r>
              <a:rPr lang="ru-RU" b="1" dirty="0" smtClean="0"/>
              <a:t> на интерактивном метрономе.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проблемы это решает?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Любая целенаправленная деятельность требует упорядочивания движений и предвидения результата. Это называется моторное планирование. Некоторым детям трудно концентрироваться на выполнении заданий, запоминать и выполнять инструкции, состоящие из нескольких частей, организовывать свою деятельность, выполнять задания до конца. Все эти проблемы, как правило, связаны с нарушением чувства времени и чувства ритма. Чувство времени и чувство ритма – основа для овладения любыми учебными навыками, в том числе чтением, письмом и счетом.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Как проходят занятия?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Сначала проводится оценка возможностей ребенка. Благодаря многолетним исследованиям компании </a:t>
            </a:r>
            <a:r>
              <a:rPr lang="ru-RU" dirty="0" err="1" smtClean="0"/>
              <a:t>Interactive</a:t>
            </a:r>
            <a:r>
              <a:rPr lang="ru-RU" dirty="0" smtClean="0"/>
              <a:t> </a:t>
            </a:r>
            <a:r>
              <a:rPr lang="ru-RU" dirty="0" err="1" smtClean="0"/>
              <a:t>Metronome</a:t>
            </a:r>
            <a:r>
              <a:rPr lang="ru-RU" dirty="0" smtClean="0"/>
              <a:t> известны нормативы для каждой возрастной группы. </a:t>
            </a:r>
          </a:p>
          <a:p>
            <a:r>
              <a:rPr lang="ru-RU" dirty="0" smtClean="0"/>
              <a:t>Упражнения выполняются с помощью сенсорной перчатки или сенсорного коврика. Ребенок слышит через наушники ритмичные удары и пытается синхронизировать с ними свои движения: хлопает в ладоши или топает ногой. Интерактивный метроном объективно оценивает способность соотносить движения с ритмом ударов. Результаты, оцениваемые в миллисекундных интервалах времени, учитываются в шкале, которая отражает качество моторного планирования. Затем составляется программа тренировок. </a:t>
            </a:r>
          </a:p>
          <a:p>
            <a:pPr>
              <a:buNone/>
            </a:pPr>
            <a:r>
              <a:rPr lang="ru-RU" dirty="0" smtClean="0"/>
              <a:t>      Тренировки проводятся под руководством инструктора. Интерактивный метроном обеспечивает обратную связь – слуховую и визуальную. Ребенок видит на экране монитора, насколько точно он выполняет задание. На основе обратной связи он может корректировать свои движения. Постепенно внимание и выносливость ребенка возрастают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2080" y="590005"/>
            <a:ext cx="5303520" cy="13955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Кому это необходимо?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1634" y="2233749"/>
            <a:ext cx="6544491" cy="32526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Основные показания для терапии с помощью Интерактивного метронома:</a:t>
            </a:r>
          </a:p>
          <a:p>
            <a:pPr algn="just"/>
            <a:r>
              <a:rPr lang="ru-RU" dirty="0" smtClean="0"/>
              <a:t>- синдром дефицита внимания и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нарушения </a:t>
            </a:r>
            <a:r>
              <a:rPr lang="ru-RU" dirty="0" err="1" smtClean="0"/>
              <a:t>темпо-ритмической</a:t>
            </a:r>
            <a:r>
              <a:rPr lang="ru-RU" dirty="0" smtClean="0"/>
              <a:t> организации речи (заикание, </a:t>
            </a:r>
            <a:r>
              <a:rPr lang="ru-RU" dirty="0" err="1" smtClean="0"/>
              <a:t>тахилалия</a:t>
            </a:r>
            <a:r>
              <a:rPr lang="ru-RU" dirty="0" smtClean="0"/>
              <a:t>, </a:t>
            </a:r>
            <a:r>
              <a:rPr lang="ru-RU" dirty="0" err="1" smtClean="0"/>
              <a:t>брадилалия</a:t>
            </a:r>
            <a:r>
              <a:rPr lang="ru-RU" dirty="0" smtClean="0"/>
              <a:t>, спотыкание);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дислексия</a:t>
            </a:r>
            <a:r>
              <a:rPr lang="ru-RU" dirty="0" smtClean="0"/>
              <a:t> и </a:t>
            </a:r>
            <a:r>
              <a:rPr lang="ru-RU" dirty="0" err="1" smtClean="0"/>
              <a:t>дисграфия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- аутизм;</a:t>
            </a:r>
          </a:p>
          <a:p>
            <a:pPr algn="just"/>
            <a:r>
              <a:rPr lang="ru-RU" dirty="0" smtClean="0"/>
              <a:t>- задержка психического развития;</a:t>
            </a:r>
          </a:p>
          <a:p>
            <a:pPr algn="just"/>
            <a:r>
              <a:rPr lang="ru-RU" dirty="0" smtClean="0"/>
              <a:t>- ДЦП.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 err="1" smtClean="0"/>
              <a:t>Томатис-терапия</a:t>
            </a:r>
            <a:r>
              <a:rPr lang="ru-RU" sz="3200" b="1" dirty="0" smtClean="0"/>
              <a:t>.</a:t>
            </a:r>
            <a:endParaRPr lang="ru-RU" sz="32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38" b="813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3726" y="1345475"/>
            <a:ext cx="7518264" cy="22598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Метод </a:t>
            </a:r>
            <a:r>
              <a:rPr lang="ru-RU" sz="2000" dirty="0" err="1" smtClean="0"/>
              <a:t>Томатиса</a:t>
            </a:r>
            <a:r>
              <a:rPr lang="ru-RU" sz="2000" dirty="0" smtClean="0"/>
              <a:t> предлагает пройти путь, который был нарушен </a:t>
            </a:r>
            <a:r>
              <a:rPr lang="ru-RU" sz="2000" dirty="0" err="1" smtClean="0"/>
              <a:t>внутриутробно</a:t>
            </a:r>
            <a:r>
              <a:rPr lang="ru-RU" sz="2000" dirty="0" smtClean="0"/>
              <a:t>, заново – научить ухо слышать все частоты. Те участки мозга, которые были неактивны или по какой-то причине не дозрели - дозревают, и в итоге видны колоссальные положительные изменения практически во всех сферах развития. </a:t>
            </a:r>
            <a:br>
              <a:rPr lang="ru-RU" sz="2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304903"/>
            <a:ext cx="6858002" cy="134329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Томатис-терапия</a:t>
            </a:r>
            <a:r>
              <a:rPr lang="ru-RU" dirty="0" smtClean="0"/>
              <a:t> помогает детям улучшить слуховое восприятие, способствует созреванию слуховой коры, подкорковых систем и </a:t>
            </a:r>
            <a:r>
              <a:rPr lang="ru-RU" dirty="0" err="1" smtClean="0"/>
              <a:t>талямуса</a:t>
            </a:r>
            <a:r>
              <a:rPr lang="ru-RU" dirty="0" smtClean="0"/>
              <a:t> – своеобразного коллектора восприятия всех сенсорных образов.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1005841"/>
            <a:ext cx="7008812" cy="36423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Основные показания для </a:t>
            </a:r>
            <a:r>
              <a:rPr lang="ru-RU" dirty="0" err="1" smtClean="0"/>
              <a:t>Томатис-терапии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все формы нарушения речи;</a:t>
            </a:r>
          </a:p>
          <a:p>
            <a:r>
              <a:rPr lang="ru-RU" dirty="0" smtClean="0"/>
              <a:t>    нарушения сна;</a:t>
            </a:r>
          </a:p>
          <a:p>
            <a:r>
              <a:rPr lang="ru-RU" dirty="0" smtClean="0"/>
              <a:t>    практически все трудности обучения в школе;</a:t>
            </a:r>
          </a:p>
          <a:p>
            <a:r>
              <a:rPr lang="ru-RU" dirty="0" smtClean="0"/>
              <a:t>синдром дефицита внимания и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 (СДВГ);</a:t>
            </a:r>
          </a:p>
          <a:p>
            <a:r>
              <a:rPr lang="ru-RU" dirty="0" smtClean="0"/>
              <a:t>заикание;</a:t>
            </a:r>
          </a:p>
          <a:p>
            <a:r>
              <a:rPr lang="ru-RU" dirty="0" smtClean="0"/>
              <a:t>     нарушенная коммуникация, когда ребенку трудно преодолеть барьер общения;</a:t>
            </a:r>
          </a:p>
          <a:p>
            <a:r>
              <a:rPr lang="ru-RU" dirty="0" smtClean="0"/>
              <a:t>     аутизм;</a:t>
            </a:r>
          </a:p>
          <a:p>
            <a:r>
              <a:rPr lang="ru-RU" dirty="0" smtClean="0"/>
              <a:t>     ДЦП (одна из функций уха – это координация движений, так что эта терапия помогает улучшить моторные навыки).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4315932" cy="2103120"/>
          </a:xfrm>
        </p:spPr>
        <p:txBody>
          <a:bodyPr>
            <a:normAutofit/>
          </a:bodyPr>
          <a:lstStyle/>
          <a:p>
            <a:pPr algn="just">
              <a:spcBef>
                <a:spcPts val="1"/>
              </a:spcBef>
            </a:pPr>
            <a:r>
              <a:rPr lang="ru-RU" sz="32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Транскраниальная</a:t>
            </a:r>
            <a:r>
              <a:rPr lang="ru-RU" sz="32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32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микрополяризация</a:t>
            </a:r>
            <a:r>
              <a:rPr lang="ru-RU" sz="32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.</a:t>
            </a:r>
            <a:endParaRPr lang="ru-RU" sz="32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32770" name="Picture 2" descr="http://awatage.com/wp-content/uploads/2015/12/micropol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45" r="66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Широкоэкранный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Segoe Print</vt:lpstr>
      <vt:lpstr>Nature Illustration 16x9</vt:lpstr>
      <vt:lpstr>«Современные технологии в коррекционной работе с детьми с ограниченными возможностями здоровья»</vt:lpstr>
      <vt:lpstr>«Когнитивные технологии» -  современные методики развития и немедикаментозного лечения и реабилитации детей с неврологическими проблемами</vt:lpstr>
      <vt:lpstr>Ритмотерапия на интерактивном метрономе</vt:lpstr>
      <vt:lpstr>Ритмотерапия на интерактивном метрономе. </vt:lpstr>
      <vt:lpstr>Кому это необходимо?</vt:lpstr>
      <vt:lpstr>Томатис-терапия.</vt:lpstr>
      <vt:lpstr>Метод Томатиса предлагает пройти путь, который был нарушен внутриутробно, заново – научить ухо слышать все частоты. Те участки мозга, которые были неактивны или по какой-то причине не дозрели - дозревают, и в итоге видны колоссальные положительные изменения практически во всех сферах развития.    </vt:lpstr>
      <vt:lpstr>Презентация PowerPoint</vt:lpstr>
      <vt:lpstr>Транскраниальная микрополяризация.</vt:lpstr>
      <vt:lpstr>микрополяризация приводит к появлению новых звуков и слов. Сама речь становится осмысленной и четкой, улучшается или появляется понимание обращенной речи. Надо отметить, что применение микрополяризации совместно с квалифицированной логопедической помощью дает возможность ускорить в 2-3 раза процесс исправления речевых нарушений, при этом снизив кратность логопедических занятий в 2 раза. </vt:lpstr>
      <vt:lpstr>Сенсорная интеграция.</vt:lpstr>
      <vt:lpstr>Цель сенсорной интеграции – упорядочивание ощущений</vt:lpstr>
      <vt:lpstr>Метод  АВА-терапии</vt:lpstr>
      <vt:lpstr>Главная задача — помочь ребенку с определенными нарушениями в развитии адаптироваться к окружающей среде и принять в жизни общества наиболее полноценное участие.</vt:lpstr>
      <vt:lpstr>       В чем суть методики? Чем она интересна и уникальна?  Она основана на поведенческих технологиях и методиках, которые дают возможность изучать влияние факторов окружающей среды на поведение аутиста и изменять его, то есть манипулировать этими факторами. Метод АВА-терапии имеет еще одно название — модификация поведения. Идея программы АВА заключается в том, что любое поведение влечет за собой последствия, и когда это ребенку нравится, он будет повторять эти действия, если же не нравится — не будет.  </vt:lpstr>
      <vt:lpstr> </vt:lpstr>
      <vt:lpstr>  Нейропсихологическая диагностика и коррекция  Нейропсихологическая коррекция представляет собой комплекс эффективных мероприятий, которые в первую очередь направлены на устранение дефектов, которые были определены при проведении нейропсихологической диагностики. Комплекс данных мероприятий позволяет так же определить: - уровень утомляемости человека; - степень рассеянности внимания; - скорость снижения работоспособности; - изменения в мыслительной деятельности; - неправильное развитие речи; - нарушения в функционировании памяти и внимания; - невозможность концентрации при выполнении умственной деятельности.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2017-02-03T06:20:30Z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