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commentAuthors.xml" ContentType="application/vnd.openxmlformats-officedocument.presentationml.commentAuthors+xml"/>
  <Override PartName="/ppt/slides/slide37.xml" ContentType="application/vnd.openxmlformats-officedocument.presentationml.slide+xml"/>
  <Override PartName="/ppt/slides/slide36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9.xml" ContentType="application/vnd.openxmlformats-officedocument.presentationml.slide+xml"/>
  <Override PartName="/ppt/slides/slide25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s/slide7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33.xml" ContentType="application/vnd.openxmlformats-officedocument.presentationml.slide+xml"/>
  <Override PartName="/ppt/slides/slide8.xml" ContentType="application/vnd.openxmlformats-officedocument.presentationml.slide+xml"/>
  <Override PartName="/ppt/slides/slide35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Layouts/slideLayout8.xml" ContentType="application/vnd.openxmlformats-officedocument.presentationml.slideLayout+xml"/>
  <Override PartName="/ppt/comments/comment1.xml" ContentType="application/vnd.openxmlformats-officedocument.presentationml.comments+xml"/>
  <Override PartName="/ppt/slides/slide27.xml" ContentType="application/vnd.openxmlformats-officedocument.presentationml.slide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0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docProps/custom.xml" ContentType="application/vnd.openxmlformats-officedocument.custom-properties+xml"/>
  <Override PartName="/ppt/slides/slide6.xml" ContentType="application/vnd.openxmlformats-officedocument.presentationml.slide+xml"/>
  <Override PartName="/ppt/slides/slide24.xml" ContentType="application/vnd.openxmlformats-officedocument.presentationml.slide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slides/slide28.xml" ContentType="application/vnd.openxmlformats-officedocument.presentationml.slide+xml"/>
  <Override PartName="/ppt/theme/theme1.xml" ContentType="application/vnd.openxmlformats-officedocument.them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slides/slide39.xml" ContentType="application/vnd.openxmlformats-officedocument.presentationml.slide+xml"/>
  <Override PartName="/ppt/viewProps.xml" ContentType="application/vnd.openxmlformats-officedocument.presentationml.viewProps+xml"/>
  <Override PartName="/ppt/slides/slide38.xml" ContentType="application/vnd.openxmlformats-officedocument.presentationml.slide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s/slide34.xml" ContentType="application/vnd.openxmlformats-officedocument.presentationml.slide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</p:sldIdLst>
  <p:sldSz cx="9144000" cy="6858000" type="screen4x3"/>
  <p:notesSz cx="9144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2016" initials="2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107" d="100"/>
          <a:sy n="107" d="100"/>
        </p:scale>
        <p:origin x="-72" y="-120"/>
      </p:cViewPr>
      <p:guideLst>
        <p:guide pos="2160" orient="horz"/>
        <p:guide pos="2880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presProps" Target="presProps.xml" /><Relationship Id="rId44" Type="http://schemas.openxmlformats.org/officeDocument/2006/relationships/tableStyles" Target="tableStyles.xml" /><Relationship Id="rId45" Type="http://schemas.openxmlformats.org/officeDocument/2006/relationships/viewProps" Target="viewProps.xml" /><Relationship Id="rId46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m authorId="1" dt="2017-06-12T12:08:14Z" idx="1">
    <p:pos x="5760" y="0"/>
    <p:text/>
    <p:extLst>
      <p:ext uri="{19B8F6BF-5375-455C-9EA6-DF929625EA0E}">
        <p15:presenceInfo xmlns:p15="http://schemas.microsoft.com/office/powerpoint/2012/main" userId="teamlab_data:0;1;0;1;4;2016;2;1;0;4;38;{00970078-0088-4FB1-8224-00E9004D0042};" providerId="AD"/>
      </p:ext>
    </p:extLst>
  </p:cm>
</p:cmLst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685800" y="2130425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371600" y="3886200"/>
            <a:ext cx="64008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19800B4-3EE2-4BE4-B373-6AE1B8B66E4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26C9616-2092-4703-A903-10AB5BB0B62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x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19800B4-3EE2-4BE4-B373-6AE1B8B66E4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26C9616-2092-4703-A903-10AB5BB0B62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vertTitleAndTx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6629400" y="274638"/>
            <a:ext cx="2057400" cy="5851525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457200" y="274638"/>
            <a:ext cx="6019800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19800B4-3EE2-4BE4-B373-6AE1B8B66E4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26C9616-2092-4703-A903-10AB5BB0B62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19800B4-3EE2-4BE4-B373-6AE1B8B66E4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26C9616-2092-4703-A903-10AB5BB0B62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secHead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19800B4-3EE2-4BE4-B373-6AE1B8B66E4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26C9616-2092-4703-A903-10AB5BB0B62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Obj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 bwMode="auto"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19800B4-3EE2-4BE4-B373-6AE1B8B66E4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26C9616-2092-4703-A903-10AB5BB0B62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woTxTwoObj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 bwMode="auto"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 bwMode="auto"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19800B4-3EE2-4BE4-B373-6AE1B8B66E40}" type="datetimeFigureOut">
              <a:rPr lang="ru-RU"/>
              <a:t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26C9616-2092-4703-A903-10AB5BB0B62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titleOnly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19800B4-3EE2-4BE4-B373-6AE1B8B66E40}" type="datetimeFigureOut">
              <a:rPr lang="ru-RU"/>
              <a:t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26C9616-2092-4703-A903-10AB5BB0B62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blank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19800B4-3EE2-4BE4-B373-6AE1B8B66E40}" type="datetimeFigureOut">
              <a:rPr lang="ru-RU"/>
              <a:t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26C9616-2092-4703-A903-10AB5BB0B62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obj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19800B4-3EE2-4BE4-B373-6AE1B8B66E4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26C9616-2092-4703-A903-10AB5BB0B62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type="pic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19800B4-3EE2-4BE4-B373-6AE1B8B66E40}" type="datetimeFigureOut">
              <a:rPr lang="ru-RU"/>
              <a:t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A26C9616-2092-4703-A903-10AB5BB0B628}" type="slidenum">
              <a:rPr lang="ru-RU"/>
              <a:t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19800B4-3EE2-4BE4-B373-6AE1B8B66E40}" type="datetimeFigureOut">
              <a:rPr lang="ru-RU"/>
              <a:t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26C9616-2092-4703-A903-10AB5BB0B628}" type="slidenum">
              <a:rPr lang="ru-RU"/>
              <a:t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12.jp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Relationship Id="rId3" Type="http://schemas.openxmlformats.org/officeDocument/2006/relationships/image" Target="../media/image2.jpg"/><Relationship Id="rId4" Type="http://schemas.openxmlformats.org/officeDocument/2006/relationships/image" Target="../media/image14.jp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Relationship Id="rId3" Type="http://schemas.openxmlformats.org/officeDocument/2006/relationships/image" Target="../media/image2.jpg"/><Relationship Id="rId4" Type="http://schemas.openxmlformats.org/officeDocument/2006/relationships/image" Target="../media/image16.jp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Relationship Id="rId3" Type="http://schemas.openxmlformats.org/officeDocument/2006/relationships/image" Target="../media/image2.jp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Relationship Id="rId3" Type="http://schemas.openxmlformats.org/officeDocument/2006/relationships/image" Target="../media/image2.jp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Relationship Id="rId3" Type="http://schemas.openxmlformats.org/officeDocument/2006/relationships/image" Target="../media/image2.jpg"/><Relationship Id="rId4" Type="http://schemas.openxmlformats.org/officeDocument/2006/relationships/image" Target="../media/image20.jp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g"/><Relationship Id="rId3" Type="http://schemas.openxmlformats.org/officeDocument/2006/relationships/image" Target="../media/image2.jpg"/><Relationship Id="rId4" Type="http://schemas.openxmlformats.org/officeDocument/2006/relationships/image" Target="../media/image22.jp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g"/><Relationship Id="rId3" Type="http://schemas.openxmlformats.org/officeDocument/2006/relationships/image" Target="../media/image2.jp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jpg"/><Relationship Id="rId3" Type="http://schemas.openxmlformats.org/officeDocument/2006/relationships/image" Target="../media/image2.jpg"/><Relationship Id="rId4" Type="http://schemas.openxmlformats.org/officeDocument/2006/relationships/image" Target="../media/image25.jp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g"/><Relationship Id="rId3" Type="http://schemas.openxmlformats.org/officeDocument/2006/relationships/image" Target="../media/image2.jp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jpg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g"/><Relationship Id="rId3" Type="http://schemas.openxmlformats.org/officeDocument/2006/relationships/image" Target="../media/image2.jpg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g"/><Relationship Id="rId3" Type="http://schemas.openxmlformats.org/officeDocument/2006/relationships/image" Target="../media/image2.jpg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g"/><Relationship Id="rId3" Type="http://schemas.openxmlformats.org/officeDocument/2006/relationships/image" Target="../media/image2.jpg"/><Relationship Id="rId4" Type="http://schemas.openxmlformats.org/officeDocument/2006/relationships/image" Target="../media/image30.jpg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g"/><Relationship Id="rId3" Type="http://schemas.openxmlformats.org/officeDocument/2006/relationships/image" Target="../media/image2.jpg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g"/><Relationship Id="rId3" Type="http://schemas.openxmlformats.org/officeDocument/2006/relationships/image" Target="../media/image2.jpg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jpg"/><Relationship Id="rId3" Type="http://schemas.openxmlformats.org/officeDocument/2006/relationships/image" Target="../media/image2.jpg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jpg"/><Relationship Id="rId3" Type="http://schemas.openxmlformats.org/officeDocument/2006/relationships/image" Target="../media/image2.jpg"/><Relationship Id="rId4" Type="http://schemas.openxmlformats.org/officeDocument/2006/relationships/image" Target="../media/image35.jpg"/><Relationship Id="rId5" Type="http://schemas.openxmlformats.org/officeDocument/2006/relationships/image" Target="../media/image36.jpg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jpg"/><Relationship Id="rId3" Type="http://schemas.openxmlformats.org/officeDocument/2006/relationships/image" Target="../media/image2.jpg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jpg"/><Relationship Id="rId3" Type="http://schemas.openxmlformats.org/officeDocument/2006/relationships/image" Target="../media/image2.jpg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jpg"/><Relationship Id="rId3" Type="http://schemas.openxmlformats.org/officeDocument/2006/relationships/image" Target="../media/image2.jpg"/><Relationship Id="rId4" Type="http://schemas.openxmlformats.org/officeDocument/2006/relationships/image" Target="../media/image40.jp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4.jpg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jpg"/><Relationship Id="rId3" Type="http://schemas.openxmlformats.org/officeDocument/2006/relationships/image" Target="../media/image2.jpg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jpg"/><Relationship Id="rId3" Type="http://schemas.openxmlformats.org/officeDocument/2006/relationships/image" Target="../media/image2.jpg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jpg"/><Relationship Id="rId3" Type="http://schemas.openxmlformats.org/officeDocument/2006/relationships/image" Target="../media/image2.jpg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jpg"/><Relationship Id="rId3" Type="http://schemas.openxmlformats.org/officeDocument/2006/relationships/image" Target="../media/image2.jpg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jpg"/><Relationship Id="rId3" Type="http://schemas.openxmlformats.org/officeDocument/2006/relationships/image" Target="../media/image2.jpg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jpg"/><Relationship Id="rId3" Type="http://schemas.openxmlformats.org/officeDocument/2006/relationships/image" Target="../media/image2.jpg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jpg"/><Relationship Id="rId3" Type="http://schemas.openxmlformats.org/officeDocument/2006/relationships/image" Target="../media/image2.jpg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jpg"/><Relationship Id="rId3" Type="http://schemas.openxmlformats.org/officeDocument/2006/relationships/image" Target="../media/image2.jpg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jpg"/><Relationship Id="rId3" Type="http://schemas.openxmlformats.org/officeDocument/2006/relationships/image" Target="../media/image2.jpg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image" Target="../media/image2.jpg"/><Relationship Id="rId4" Type="http://schemas.openxmlformats.org/officeDocument/2006/relationships/comments" Target="../comments/commen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Relationship Id="rId3" Type="http://schemas.openxmlformats.org/officeDocument/2006/relationships/image" Target="../media/image2.jp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Relationship Id="rId3" Type="http://schemas.openxmlformats.org/officeDocument/2006/relationships/image" Target="../media/image2.jpg"/><Relationship Id="rId4" Type="http://schemas.openxmlformats.org/officeDocument/2006/relationships/image" Target="../media/image8.jp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Relationship Id="rId3" Type="http://schemas.openxmlformats.org/officeDocument/2006/relationships/image" Target="../media/image2.jp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Relationship Id="rId3" Type="http://schemas.openxmlformats.org/officeDocument/2006/relationships/image" Target="../media/image2.jp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Relationship Id="rId3" Type="http://schemas.openxmlformats.org/officeDocument/2006/relationships/image" Target="../media/image2.jpg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026" name="Picture 2" descr="C:\Users\Oleg\Desktop\к дню россии\фон3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 bwMode="auto">
          <a:xfrm>
            <a:off x="395535" y="1484784"/>
            <a:ext cx="8433927" cy="487715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r>
              <a:rPr lang="ru-RU" sz="3600" b="1" i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презентация в рамках </a:t>
            </a:r>
            <a:endParaRPr lang="ru-RU" sz="3600" b="1" i="1" cap="all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 scaled="1"/>
              </a:gradFill>
              <a:latin typeface="Times New Roman"/>
              <a:cs typeface="Times New Roman"/>
            </a:endParaRPr>
          </a:p>
          <a:p>
            <a:pPr algn="ctr">
              <a:defRPr/>
            </a:pPr>
            <a:r>
              <a:rPr lang="ru-RU" sz="3600" b="1" i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проекта «Народы Урала» </a:t>
            </a:r>
            <a:endParaRPr/>
          </a:p>
          <a:p>
            <a:pPr algn="ctr">
              <a:defRPr/>
            </a:pPr>
            <a:endParaRPr/>
          </a:p>
          <a:p>
            <a:pPr algn="ctr">
              <a:defRPr/>
            </a:pPr>
            <a:r>
              <a:rPr lang="ru-RU" sz="3200" i="1" cap="all" spc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Подготовила воспитатель </a:t>
            </a:r>
            <a:endParaRPr/>
          </a:p>
          <a:p>
            <a:pPr algn="ctr">
              <a:defRPr/>
            </a:pPr>
            <a:r>
              <a:rPr lang="ru-RU" sz="3200" i="1" cap="all" spc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Бабикова Е.А.</a:t>
            </a:r>
            <a:endParaRPr/>
          </a:p>
          <a:p>
            <a:pPr algn="ctr">
              <a:defRPr/>
            </a:pPr>
            <a:r>
              <a:rPr lang="ru-RU" sz="3200" i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МАдоу</a:t>
            </a:r>
            <a:r>
              <a:rPr lang="ru-RU" sz="3200" i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 </a:t>
            </a:r>
            <a:r>
              <a:rPr lang="ru-RU" sz="3200" i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- детский сад общеразвивающего вида № 479 «Берег Детства»</a:t>
            </a:r>
            <a:endParaRPr/>
          </a:p>
          <a:p>
            <a:pPr algn="ctr">
              <a:defRPr/>
            </a:pPr>
            <a:r>
              <a:rPr lang="ru-RU" sz="3200" i="1" cap="all" spc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Г.Екатеринбург</a:t>
            </a:r>
            <a:endParaRPr/>
          </a:p>
          <a:p>
            <a:pPr algn="ctr">
              <a:defRPr/>
            </a:pPr>
            <a:r>
              <a:rPr lang="ru-RU" sz="3200" i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2020 г.</a:t>
            </a:r>
            <a:endParaRPr lang="ru-RU" sz="3200" i="1" cap="all" spc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 scaled="1"/>
              </a:gra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 bwMode="auto"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 cap="none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114546" y="260648"/>
            <a:ext cx="8914907" cy="6408712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4" name="TextBox 3"/>
          <p:cNvSpPr txBox="1"/>
          <p:nvPr/>
        </p:nvSpPr>
        <p:spPr bwMode="auto">
          <a:xfrm>
            <a:off x="2555776" y="260648"/>
            <a:ext cx="47123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3600">
                <a:solidFill>
                  <a:schemeClr val="bg1">
                    <a:lumMod val="95000"/>
                  </a:schemeClr>
                </a:solidFill>
                <a:latin typeface="+mj-lt"/>
              </a:rPr>
              <a:t>И БЕСКРАЙНИХ МОРЕЙ</a:t>
            </a:r>
            <a:endParaRPr lang="ru-RU" sz="3600">
              <a:solidFill>
                <a:schemeClr val="bg1">
                  <a:lumMod val="95000"/>
                </a:schemeClr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951230" y="1600200"/>
            <a:ext cx="7241540" cy="4525963"/>
          </a:xfrm>
          <a:prstGeom prst="rect">
            <a:avLst/>
          </a:prstGeo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 bwMode="auto"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 cap="none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55508" y="116632"/>
            <a:ext cx="8808980" cy="662473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 bwMode="auto">
          <a:xfrm>
            <a:off x="1187624" y="692696"/>
            <a:ext cx="61809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3200" b="1">
                <a:solidFill>
                  <a:schemeClr val="bg1"/>
                </a:solidFill>
                <a:latin typeface="+mj-lt"/>
              </a:rPr>
              <a:t>РОССИЯ-СТРАНА ВЕЛИЧАВЫХ ГОР</a:t>
            </a:r>
            <a:endParaRPr lang="ru-RU" sz="3200" b="1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1177528" y="1600200"/>
            <a:ext cx="6788944" cy="4525963"/>
          </a:xfrm>
          <a:prstGeom prst="rect">
            <a:avLst/>
          </a:prstGeo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 bwMode="auto"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 cap="none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22064" y="188640"/>
            <a:ext cx="8899869" cy="64807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116141" y="188640"/>
            <a:ext cx="47481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3600">
                <a:solidFill>
                  <a:srgbClr val="002060"/>
                </a:solidFill>
                <a:latin typeface="+mj-lt"/>
              </a:rPr>
              <a:t>И КОВЫЛЬНЫХ СТЕПЕЙ</a:t>
            </a:r>
            <a:endParaRPr lang="ru-RU" sz="360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1554691" y="1600200"/>
            <a:ext cx="6034617" cy="4525963"/>
          </a:xfrm>
          <a:prstGeom prst="rect">
            <a:avLst/>
          </a:prstGeo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 bwMode="auto"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 cap="none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62000" y="571500"/>
            <a:ext cx="7620000" cy="5715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1554691" y="1600200"/>
            <a:ext cx="6034617" cy="4525963"/>
          </a:xfrm>
          <a:prstGeom prst="rect">
            <a:avLst/>
          </a:prstGeo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 bwMode="auto"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 cap="none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95536" y="260648"/>
            <a:ext cx="8424936" cy="61518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1554691" y="1600200"/>
            <a:ext cx="6034617" cy="4525963"/>
          </a:xfrm>
          <a:prstGeom prst="rect">
            <a:avLst/>
          </a:prstGeo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 bwMode="auto"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 cap="none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508000" y="558800"/>
            <a:ext cx="8128000" cy="57404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1556231" y="1600200"/>
            <a:ext cx="6031538" cy="4525963"/>
          </a:xfrm>
          <a:prstGeom prst="rect">
            <a:avLst/>
          </a:prstGeo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 bwMode="auto"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 cap="none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508000" y="381000"/>
            <a:ext cx="8128000" cy="6096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1191262" y="1600200"/>
            <a:ext cx="6761476" cy="4525963"/>
          </a:xfrm>
          <a:prstGeom prst="rect">
            <a:avLst/>
          </a:prstGeo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 bwMode="auto"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 cap="none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51520" y="332656"/>
            <a:ext cx="8640960" cy="615672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395536" y="476672"/>
            <a:ext cx="80663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800">
                <a:solidFill>
                  <a:schemeClr val="bg1"/>
                </a:solidFill>
                <a:latin typeface="+mj-lt"/>
              </a:rPr>
              <a:t>Василёк-цветок России , он ,как небо , синий-синий</a:t>
            </a:r>
            <a:endParaRPr lang="ru-RU" sz="280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1505721" y="1600200"/>
            <a:ext cx="6132558" cy="4525963"/>
          </a:xfrm>
          <a:prstGeom prst="rect">
            <a:avLst/>
          </a:prstGeo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 bwMode="auto"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 cap="none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251521" y="234000"/>
            <a:ext cx="8640960" cy="6624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251521" y="267579"/>
            <a:ext cx="75487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800">
                <a:solidFill>
                  <a:schemeClr val="bg1"/>
                </a:solidFill>
                <a:latin typeface="+mj-lt"/>
              </a:rPr>
              <a:t>И ромашковое поле, символ русского раздолья!</a:t>
            </a:r>
            <a:endParaRPr lang="ru-RU" sz="280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1574674" y="1600200"/>
            <a:ext cx="5994652" cy="4525963"/>
          </a:xfrm>
          <a:prstGeom prst="rect">
            <a:avLst/>
          </a:prstGeo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 bwMode="auto"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 cap="none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84915" y="260648"/>
            <a:ext cx="8574170" cy="64734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 bwMode="auto">
          <a:xfrm>
            <a:off x="395536" y="404664"/>
            <a:ext cx="80543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>
                <a:solidFill>
                  <a:schemeClr val="bg1"/>
                </a:solidFill>
                <a:latin typeface="+mj-lt"/>
              </a:rPr>
              <a:t>По обычаю гостеприимства гостей встречают хлебом-солью</a:t>
            </a:r>
            <a:endParaRPr lang="ru-RU" sz="240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3074" name="Picture 2" descr="C:\Users\Oleg\Desktop\к дню россии\с березой.jpg"/>
          <p:cNvPicPr>
            <a:picLocks noChangeAspect="1" noChangeArrowheads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 bwMode="auto">
          <a:xfrm>
            <a:off x="251520" y="1124744"/>
            <a:ext cx="820891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defRPr/>
            </a:pPr>
            <a:endParaRPr lang="ru-RU" sz="3600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buFont typeface="Wingdings"/>
              <a:buChar char="v"/>
              <a:defRPr/>
            </a:pPr>
            <a:endParaRPr lang="ru-RU" sz="3600" b="1" cap="none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 bwMode="auto">
          <a:xfrm>
            <a:off x="1022253" y="260648"/>
            <a:ext cx="58306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defRPr/>
            </a:pPr>
            <a:r>
              <a:rPr lang="ru-RU" sz="4400">
                <a:solidFill>
                  <a:srgbClr val="7030A0"/>
                </a:solidFill>
                <a:latin typeface="+mj-lt"/>
              </a:rPr>
              <a:t>РОССИЯ-РОДИНА МОЯ!</a:t>
            </a:r>
            <a:endParaRPr lang="ru-RU" sz="4400">
              <a:solidFill>
                <a:srgbClr val="7030A0"/>
              </a:solidFill>
              <a:latin typeface="+mj-lt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1554691" y="1600200"/>
            <a:ext cx="6034617" cy="4525963"/>
          </a:xfrm>
          <a:prstGeom prst="rect">
            <a:avLst/>
          </a:prstGeo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 bwMode="auto"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 cap="none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55509" y="242644"/>
            <a:ext cx="8664964" cy="649872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1503838" y="1600200"/>
            <a:ext cx="6136324" cy="4525963"/>
          </a:xfrm>
          <a:prstGeom prst="rect">
            <a:avLst/>
          </a:prstGeo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 bwMode="auto"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 cap="none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69643" y="202702"/>
            <a:ext cx="8748464" cy="64525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 bwMode="auto">
          <a:xfrm>
            <a:off x="3563888" y="404664"/>
            <a:ext cx="497841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3200">
                <a:solidFill>
                  <a:schemeClr val="bg1"/>
                </a:solidFill>
                <a:latin typeface="+mj-lt"/>
              </a:rPr>
              <a:t>Алый шелковый платочек , </a:t>
            </a:r>
            <a:endParaRPr/>
          </a:p>
          <a:p>
            <a:pPr>
              <a:defRPr/>
            </a:pPr>
            <a:r>
              <a:rPr lang="ru-RU" sz="3200">
                <a:solidFill>
                  <a:schemeClr val="bg1"/>
                </a:solidFill>
                <a:latin typeface="+mj-lt"/>
              </a:rPr>
              <a:t>яркий сарафан в цветочек</a:t>
            </a:r>
            <a:endParaRPr lang="ru-RU" sz="32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7804575" y="6276756"/>
            <a:ext cx="10583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400"/>
              <a:t>МАТРЕШКА</a:t>
            </a:r>
            <a:endParaRPr lang="ru-RU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1970872" y="1600200"/>
            <a:ext cx="5202256" cy="4525963"/>
          </a:xfrm>
          <a:prstGeom prst="rect">
            <a:avLst/>
          </a:prstGeo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 bwMode="auto"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 cap="none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79512" y="332656"/>
            <a:ext cx="8784976" cy="637340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 bwMode="auto">
          <a:xfrm>
            <a:off x="179512" y="116632"/>
            <a:ext cx="405438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800">
                <a:solidFill>
                  <a:srgbClr val="002060"/>
                </a:solidFill>
                <a:latin typeface="+mj-lt"/>
              </a:rPr>
              <a:t>Белый фон-снегов белей,</a:t>
            </a:r>
            <a:endParaRPr/>
          </a:p>
          <a:p>
            <a:pPr>
              <a:defRPr/>
            </a:pPr>
            <a:r>
              <a:rPr lang="ru-RU" sz="2800">
                <a:solidFill>
                  <a:srgbClr val="002060"/>
                </a:solidFill>
                <a:latin typeface="+mj-lt"/>
              </a:rPr>
              <a:t>Синий-</a:t>
            </a:r>
            <a:r>
              <a:rPr lang="ru-RU" sz="2800">
                <a:solidFill>
                  <a:srgbClr val="002060"/>
                </a:solidFill>
                <a:latin typeface="+mj-lt"/>
              </a:rPr>
              <a:t>небушка</a:t>
            </a:r>
            <a:r>
              <a:rPr lang="ru-RU" sz="2800">
                <a:solidFill>
                  <a:srgbClr val="002060"/>
                </a:solidFill>
                <a:latin typeface="+mj-lt"/>
              </a:rPr>
              <a:t> синей!</a:t>
            </a:r>
            <a:endParaRPr lang="ru-RU" sz="280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8028384" y="6309320"/>
            <a:ext cx="6964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400"/>
              <a:t>ГЖЕЛЬ</a:t>
            </a:r>
            <a:endParaRPr lang="ru-RU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1169020" y="1600200"/>
            <a:ext cx="6805959" cy="4525963"/>
          </a:xfrm>
          <a:prstGeom prst="rect">
            <a:avLst/>
          </a:prstGeo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 bwMode="auto"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 cap="none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32408" y="188640"/>
            <a:ext cx="8770899" cy="640871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 bwMode="auto">
          <a:xfrm>
            <a:off x="132408" y="0"/>
            <a:ext cx="77067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3600">
                <a:solidFill>
                  <a:srgbClr val="002060"/>
                </a:solidFill>
              </a:rPr>
              <a:t>Сами позолоченные , узоры крученые</a:t>
            </a:r>
            <a:endParaRPr lang="ru-RU" sz="360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7020291" y="6265865"/>
            <a:ext cx="18830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400"/>
              <a:t>ЛОЖКИ ХОХЛОМСКИЕ</a:t>
            </a:r>
            <a:endParaRPr lang="ru-RU" sz="1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1812265" y="1600200"/>
            <a:ext cx="5519467" cy="4525963"/>
          </a:xfrm>
          <a:prstGeom prst="rect">
            <a:avLst/>
          </a:prstGeo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 bwMode="auto"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 cap="none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79512" y="122393"/>
            <a:ext cx="8784976" cy="66189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 bwMode="auto">
          <a:xfrm>
            <a:off x="323528" y="188640"/>
            <a:ext cx="29144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>
                <a:solidFill>
                  <a:schemeClr val="bg1"/>
                </a:solidFill>
              </a:rPr>
              <a:t>Черные , желтые , красные-</a:t>
            </a:r>
            <a:endParaRPr/>
          </a:p>
          <a:p>
            <a:pPr>
              <a:defRPr/>
            </a:pPr>
            <a:r>
              <a:rPr lang="ru-RU">
                <a:solidFill>
                  <a:schemeClr val="bg1"/>
                </a:solidFill>
              </a:rPr>
              <a:t>Все удивительно </a:t>
            </a:r>
            <a:endParaRPr/>
          </a:p>
          <a:p>
            <a:pPr>
              <a:defRPr/>
            </a:pPr>
            <a:r>
              <a:rPr lang="ru-RU">
                <a:solidFill>
                  <a:schemeClr val="bg1"/>
                </a:solidFill>
              </a:rPr>
              <a:t>Прекрасные!</a:t>
            </a:r>
            <a:endParaRPr lang="ru-RU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 bwMode="auto">
          <a:xfrm>
            <a:off x="6923032" y="6423984"/>
            <a:ext cx="20414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400">
                <a:solidFill>
                  <a:schemeClr val="bg1"/>
                </a:solidFill>
              </a:rPr>
              <a:t>ЖОСТОВСКИЕПОДНОСЫ</a:t>
            </a:r>
            <a:endParaRPr lang="ru-RU" sz="140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2233662" y="1600200"/>
            <a:ext cx="4676676" cy="4525963"/>
          </a:xfrm>
          <a:prstGeom prst="rect">
            <a:avLst/>
          </a:prstGeo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 bwMode="auto"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 cap="none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51520" y="116632"/>
            <a:ext cx="8712968" cy="655272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 bwMode="auto">
          <a:xfrm>
            <a:off x="523399" y="97141"/>
            <a:ext cx="770396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3200">
                <a:solidFill>
                  <a:srgbClr val="002060"/>
                </a:solidFill>
              </a:rPr>
              <a:t>Знает старый и юнец эта роспись - </a:t>
            </a:r>
            <a:r>
              <a:rPr lang="ru-RU" sz="3200">
                <a:solidFill>
                  <a:srgbClr val="002060"/>
                </a:solidFill>
              </a:rPr>
              <a:t>городец</a:t>
            </a:r>
            <a:endParaRPr lang="ru-RU" sz="3200"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6" name="Объект 5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3261077" y="1600200"/>
            <a:ext cx="2621846" cy="4525963"/>
          </a:xfrm>
          <a:prstGeom prst="rect">
            <a:avLst/>
          </a:prstGeo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 bwMode="auto"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 cap="none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210082" y="260647"/>
            <a:ext cx="3641837" cy="60393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3851918" y="260648"/>
            <a:ext cx="4821462" cy="603937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 bwMode="auto">
          <a:xfrm>
            <a:off x="611560" y="260648"/>
            <a:ext cx="456047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/>
              <a:t>                                    В холод согревают , </a:t>
            </a:r>
            <a:endParaRPr/>
          </a:p>
          <a:p>
            <a:pPr>
              <a:defRPr/>
            </a:pPr>
            <a:r>
              <a:rPr lang="ru-RU"/>
              <a:t> </a:t>
            </a:r>
            <a:r>
              <a:rPr lang="ru-RU"/>
              <a:t>                                        На плечах легки</a:t>
            </a:r>
            <a:endParaRPr/>
          </a:p>
          <a:p>
            <a:pPr>
              <a:defRPr/>
            </a:pPr>
            <a:r>
              <a:rPr lang="ru-RU"/>
              <a:t> </a:t>
            </a:r>
            <a:r>
              <a:rPr lang="ru-RU"/>
              <a:t>                                                Собраны в букеты</a:t>
            </a:r>
            <a:endParaRPr/>
          </a:p>
          <a:p>
            <a:pPr>
              <a:defRPr/>
            </a:pPr>
            <a:r>
              <a:rPr lang="ru-RU"/>
              <a:t> </a:t>
            </a:r>
            <a:r>
              <a:rPr lang="ru-RU"/>
              <a:t>                                                 дивной красоты!</a:t>
            </a:r>
            <a:endParaRPr lang="ru-RU"/>
          </a:p>
        </p:txBody>
      </p:sp>
      <p:sp>
        <p:nvSpPr>
          <p:cNvPr id="10" name="TextBox 9"/>
          <p:cNvSpPr txBox="1"/>
          <p:nvPr/>
        </p:nvSpPr>
        <p:spPr bwMode="auto">
          <a:xfrm>
            <a:off x="7401494" y="5869195"/>
            <a:ext cx="12718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200"/>
              <a:t>Павлопосадские</a:t>
            </a:r>
            <a:endParaRPr lang="ru-RU" sz="1200"/>
          </a:p>
          <a:p>
            <a:pPr>
              <a:defRPr/>
            </a:pPr>
            <a:r>
              <a:rPr lang="ru-RU" sz="1200"/>
              <a:t> платки</a:t>
            </a:r>
            <a:endParaRPr lang="ru-RU" sz="12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6" name="Объект 5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1226723" y="1600200"/>
            <a:ext cx="6690554" cy="4525963"/>
          </a:xfrm>
          <a:prstGeom prst="rect">
            <a:avLst/>
          </a:prstGeo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 bwMode="auto"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 cap="none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sp>
        <p:nvSpPr>
          <p:cNvPr id="4" name="TextBox 3"/>
          <p:cNvSpPr txBox="1"/>
          <p:nvPr/>
        </p:nvSpPr>
        <p:spPr bwMode="auto">
          <a:xfrm>
            <a:off x="755576" y="440065"/>
            <a:ext cx="25923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/>
              <a:t>У нее лишь три струны,</a:t>
            </a:r>
            <a:endParaRPr/>
          </a:p>
          <a:p>
            <a:pPr>
              <a:defRPr/>
            </a:pPr>
            <a:r>
              <a:rPr lang="ru-RU"/>
              <a:t>Но она - любовь страны.</a:t>
            </a:r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53576" y="255824"/>
            <a:ext cx="8738904" cy="634152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3563888" y="466448"/>
            <a:ext cx="446147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3200">
                <a:solidFill>
                  <a:srgbClr val="002060"/>
                </a:solidFill>
              </a:rPr>
              <a:t>У нее лишь три струны,</a:t>
            </a:r>
            <a:endParaRPr/>
          </a:p>
          <a:p>
            <a:pPr>
              <a:defRPr/>
            </a:pPr>
            <a:r>
              <a:rPr lang="ru-RU" sz="3200">
                <a:solidFill>
                  <a:srgbClr val="002060"/>
                </a:solidFill>
              </a:rPr>
              <a:t>Но она - любовь страны.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3048000" y="2846673"/>
            <a:ext cx="3048000" cy="2033016"/>
          </a:xfrm>
          <a:prstGeom prst="rect">
            <a:avLst/>
          </a:prstGeo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 bwMode="auto"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 cap="none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23528" y="359012"/>
            <a:ext cx="8568736" cy="587829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 bwMode="auto">
          <a:xfrm>
            <a:off x="1115616" y="476672"/>
            <a:ext cx="43668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>
                <a:solidFill>
                  <a:srgbClr val="002060"/>
                </a:solidFill>
              </a:rPr>
              <a:t>Из липы свито дырявое корыто,</a:t>
            </a:r>
            <a:endParaRPr/>
          </a:p>
          <a:p>
            <a:pPr>
              <a:defRPr/>
            </a:pPr>
            <a:r>
              <a:rPr lang="ru-RU" sz="2400">
                <a:solidFill>
                  <a:srgbClr val="002060"/>
                </a:solidFill>
              </a:rPr>
              <a:t>По дороге идет клетки кладет.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1554691" y="1600200"/>
            <a:ext cx="6034617" cy="4525963"/>
          </a:xfrm>
          <a:prstGeom prst="rect">
            <a:avLst/>
          </a:prstGeo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 bwMode="auto"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 cap="none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51520" y="2852936"/>
            <a:ext cx="4674096" cy="35055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4211960" y="382854"/>
            <a:ext cx="4760065" cy="637575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683568" y="692696"/>
            <a:ext cx="3646255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800">
                <a:solidFill>
                  <a:srgbClr val="002060"/>
                </a:solidFill>
              </a:rPr>
              <a:t>Стоит «толстячок</a:t>
            </a:r>
            <a:r>
              <a:rPr lang="ru-RU" sz="2800">
                <a:solidFill>
                  <a:srgbClr val="002060"/>
                </a:solidFill>
              </a:rPr>
              <a:t>»</a:t>
            </a:r>
            <a:endParaRPr/>
          </a:p>
          <a:p>
            <a:pPr>
              <a:defRPr/>
            </a:pPr>
            <a:r>
              <a:rPr lang="ru-RU" sz="2800">
                <a:solidFill>
                  <a:srgbClr val="002060"/>
                </a:solidFill>
              </a:rPr>
              <a:t> </a:t>
            </a:r>
            <a:r>
              <a:rPr lang="ru-RU" sz="2800">
                <a:solidFill>
                  <a:srgbClr val="002060"/>
                </a:solidFill>
              </a:rPr>
              <a:t>подбоченивши</a:t>
            </a:r>
            <a:r>
              <a:rPr lang="ru-RU" sz="2800">
                <a:solidFill>
                  <a:srgbClr val="002060"/>
                </a:solidFill>
              </a:rPr>
              <a:t> бочок,</a:t>
            </a:r>
            <a:endParaRPr/>
          </a:p>
          <a:p>
            <a:pPr>
              <a:defRPr/>
            </a:pPr>
            <a:r>
              <a:rPr lang="ru-RU" sz="2800">
                <a:solidFill>
                  <a:srgbClr val="002060"/>
                </a:solidFill>
              </a:rPr>
              <a:t>Шипит и кипит</a:t>
            </a:r>
            <a:r>
              <a:rPr lang="ru-RU" sz="2800">
                <a:solidFill>
                  <a:srgbClr val="002060"/>
                </a:solidFill>
              </a:rPr>
              <a:t>,</a:t>
            </a:r>
            <a:endParaRPr/>
          </a:p>
          <a:p>
            <a:pPr>
              <a:defRPr/>
            </a:pPr>
            <a:r>
              <a:rPr lang="ru-RU" sz="2800">
                <a:solidFill>
                  <a:srgbClr val="002060"/>
                </a:solidFill>
              </a:rPr>
              <a:t> </a:t>
            </a:r>
            <a:r>
              <a:rPr lang="ru-RU" sz="2800">
                <a:solidFill>
                  <a:srgbClr val="002060"/>
                </a:solidFill>
              </a:rPr>
              <a:t>всем пить чай велит.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3074" name="Picture 2" descr="C:\Users\Oleg\Desktop\к дню россии\с березой.jpg"/>
          <p:cNvPicPr>
            <a:picLocks noChangeAspect="1" noChangeArrowheads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 bwMode="auto">
          <a:xfrm>
            <a:off x="251520" y="1124744"/>
            <a:ext cx="820891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defRPr/>
            </a:pPr>
            <a:endParaRPr lang="ru-RU" sz="3600" b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buFont typeface="Wingdings"/>
              <a:buChar char="v"/>
              <a:defRPr/>
            </a:pPr>
            <a:endParaRPr lang="ru-RU" sz="3600" b="1" cap="none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951230" y="1600200"/>
            <a:ext cx="7241540" cy="4525963"/>
          </a:xfrm>
          <a:prstGeom prst="rect">
            <a:avLst/>
          </a:prstGeo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 bwMode="auto"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 cap="none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93914" y="188640"/>
            <a:ext cx="8834873" cy="6336703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 bwMode="auto">
          <a:xfrm>
            <a:off x="179512" y="188640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200">
                <a:solidFill>
                  <a:schemeClr val="bg1"/>
                </a:solidFill>
              </a:rPr>
              <a:t>Вперевалку зверь идет </a:t>
            </a:r>
            <a:endParaRPr/>
          </a:p>
          <a:p>
            <a:pPr>
              <a:defRPr/>
            </a:pPr>
            <a:r>
              <a:rPr lang="ru-RU" sz="3200">
                <a:solidFill>
                  <a:schemeClr val="bg1"/>
                </a:solidFill>
              </a:rPr>
              <a:t>По малину и по мед.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1554691" y="1600200"/>
            <a:ext cx="6034617" cy="4525963"/>
          </a:xfrm>
          <a:prstGeom prst="rect">
            <a:avLst/>
          </a:prstGeom>
        </p:spPr>
      </p:pic>
      <p:pic>
        <p:nvPicPr>
          <p:cNvPr id="4098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7618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1554691" y="1600200"/>
            <a:ext cx="6034617" cy="4525963"/>
          </a:xfrm>
          <a:prstGeom prst="rect">
            <a:avLst/>
          </a:prstGeo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 bwMode="auto"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 cap="none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80936" y="510702"/>
            <a:ext cx="7782128" cy="58365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1554691" y="1600200"/>
            <a:ext cx="6034617" cy="4525963"/>
          </a:xfrm>
          <a:prstGeom prst="rect">
            <a:avLst/>
          </a:prstGeo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 bwMode="auto"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 cap="none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69776" y="202332"/>
            <a:ext cx="8604448" cy="64533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1554691" y="1600200"/>
            <a:ext cx="6034617" cy="4525963"/>
          </a:xfrm>
          <a:prstGeom prst="rect">
            <a:avLst/>
          </a:prstGeo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 bwMode="auto"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 cap="none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51520" y="215262"/>
            <a:ext cx="8640960" cy="64807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1554691" y="1600200"/>
            <a:ext cx="6034617" cy="4525963"/>
          </a:xfrm>
          <a:prstGeom prst="rect">
            <a:avLst/>
          </a:prstGeo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 bwMode="auto"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 cap="none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96903" y="188640"/>
            <a:ext cx="8640960" cy="64807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1554691" y="1600200"/>
            <a:ext cx="6034617" cy="4525963"/>
          </a:xfrm>
          <a:prstGeom prst="rect">
            <a:avLst/>
          </a:prstGeo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 bwMode="auto"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 cap="none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79512" y="148326"/>
            <a:ext cx="8748464" cy="656134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1554691" y="1600200"/>
            <a:ext cx="6034617" cy="4525963"/>
          </a:xfrm>
          <a:prstGeom prst="rect">
            <a:avLst/>
          </a:prstGeo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 bwMode="auto"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 cap="none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69776" y="202332"/>
            <a:ext cx="8604448" cy="64533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1554691" y="1600200"/>
            <a:ext cx="6034617" cy="4525963"/>
          </a:xfrm>
          <a:prstGeom prst="rect">
            <a:avLst/>
          </a:prstGeo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 bwMode="auto"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 cap="none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51520" y="188640"/>
            <a:ext cx="8384480" cy="62883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2290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 bwMode="auto">
          <a:xfrm>
            <a:off x="492647" y="2967335"/>
            <a:ext cx="8158708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defRPr/>
            </a:pPr>
            <a:r>
              <a:rPr lang="ru-RU" sz="4800" b="1" i="1" cap="all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 scaled="1"/>
                </a:gradFill>
                <a:latin typeface="Times New Roman"/>
                <a:cs typeface="Times New Roman"/>
              </a:rPr>
              <a:t>Спасибо за внимание!</a:t>
            </a:r>
            <a:endParaRPr lang="ru-RU" sz="4800" b="1" i="1" cap="all" spc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 scaled="1"/>
              </a:gra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2743200" y="2651601"/>
            <a:ext cx="3657600" cy="2423160"/>
          </a:xfrm>
          <a:prstGeom prst="rect">
            <a:avLst/>
          </a:prstGeom>
        </p:spPr>
      </p:pic>
      <p:pic>
        <p:nvPicPr>
          <p:cNvPr id="512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51520" y="188640"/>
            <a:ext cx="8640960" cy="648071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 bwMode="auto">
          <a:xfrm>
            <a:off x="323528" y="548680"/>
            <a:ext cx="94179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3600">
                <a:solidFill>
                  <a:schemeClr val="bg1"/>
                </a:solidFill>
                <a:latin typeface="+mj-lt"/>
              </a:rPr>
              <a:t>Для </a:t>
            </a:r>
            <a:r>
              <a:rPr lang="ru-RU" sz="3600">
                <a:solidFill>
                  <a:schemeClr val="bg1"/>
                </a:solidFill>
                <a:latin typeface="+mj-lt"/>
              </a:rPr>
              <a:t>ивушки</a:t>
            </a:r>
            <a:r>
              <a:rPr lang="ru-RU" sz="3600">
                <a:solidFill>
                  <a:schemeClr val="bg1"/>
                </a:solidFill>
                <a:latin typeface="+mj-lt"/>
              </a:rPr>
              <a:t> плакучей нет реченьки милей</a:t>
            </a:r>
            <a:r>
              <a:rPr lang="ru-RU"/>
              <a:t>	</a:t>
            </a:r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 bwMode="auto"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 cap="none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1554691" y="1600200"/>
            <a:ext cx="6034617" cy="4525963"/>
          </a:xfrm>
          <a:prstGeom prst="rect">
            <a:avLst/>
          </a:prstGeom>
        </p:spPr>
      </p:pic>
      <p:pic>
        <p:nvPicPr>
          <p:cNvPr id="6146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3057525" y="2839244"/>
            <a:ext cx="3028950" cy="2047875"/>
          </a:xfrm>
          <a:prstGeom prst="rect">
            <a:avLst/>
          </a:prstGeom>
        </p:spPr>
      </p:pic>
      <p:pic>
        <p:nvPicPr>
          <p:cNvPr id="6146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5782" y="188640"/>
            <a:ext cx="9144000" cy="648072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 bwMode="auto">
          <a:xfrm>
            <a:off x="755576" y="5949280"/>
            <a:ext cx="78101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3200">
                <a:solidFill>
                  <a:schemeClr val="bg1"/>
                </a:solidFill>
                <a:latin typeface="+mj-lt"/>
              </a:rPr>
              <a:t>Для беленькой берёзки опушки нет родней</a:t>
            </a:r>
            <a:endParaRPr lang="ru-RU" sz="320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2752725" y="2839244"/>
            <a:ext cx="3638550" cy="2047875"/>
          </a:xfrm>
          <a:prstGeom prst="rect">
            <a:avLst/>
          </a:prstGeom>
        </p:spPr>
      </p:pic>
      <p:pic>
        <p:nvPicPr>
          <p:cNvPr id="7170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200779" y="188640"/>
            <a:ext cx="8742442" cy="64807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 bwMode="auto">
          <a:xfrm>
            <a:off x="1259632" y="188640"/>
            <a:ext cx="61027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3600">
                <a:solidFill>
                  <a:schemeClr val="bg1"/>
                </a:solidFill>
                <a:latin typeface="+mj-lt"/>
              </a:rPr>
              <a:t>Россия-страна широких полей</a:t>
            </a:r>
            <a:endParaRPr lang="ru-RU" sz="360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548922" y="1600200"/>
            <a:ext cx="8046156" cy="4525963"/>
          </a:xfrm>
          <a:prstGeom prst="rect">
            <a:avLst/>
          </a:prstGeom>
        </p:spPr>
      </p:pic>
      <p:pic>
        <p:nvPicPr>
          <p:cNvPr id="9218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28014" y="188640"/>
            <a:ext cx="8887972" cy="648072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 bwMode="auto">
          <a:xfrm>
            <a:off x="827584" y="188640"/>
            <a:ext cx="627620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4000">
                <a:solidFill>
                  <a:schemeClr val="bg1"/>
                </a:solidFill>
                <a:latin typeface="+mj-lt"/>
              </a:rPr>
              <a:t>Россия-страна голубых озёр</a:t>
            </a:r>
            <a:endParaRPr lang="ru-RU" sz="400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pic>
        <p:nvPicPr>
          <p:cNvPr id="4" name="Объект 3"/>
          <p:cNvPicPr>
            <a:picLocks noChangeAspect="1" noGrp="1"/>
          </p:cNvPicPr>
          <p:nvPr>
            <p:ph idx="1"/>
          </p:nvPr>
        </p:nvPicPr>
        <p:blipFill>
          <a:blip r:embed="rId2"/>
          <a:stretch/>
        </p:blipFill>
        <p:spPr bwMode="auto">
          <a:xfrm>
            <a:off x="548922" y="1600200"/>
            <a:ext cx="8046156" cy="4525963"/>
          </a:xfrm>
          <a:prstGeom prst="rect">
            <a:avLst/>
          </a:prstGeom>
        </p:spPr>
      </p:pic>
      <p:pic>
        <p:nvPicPr>
          <p:cNvPr id="10242" name="Picture 2" descr="C:\Users\Oleg\Desktop\к дню россии\с березой.jpg"/>
          <p:cNvPicPr>
            <a:picLocks noChangeAspect="1" noChangeArrowheads="1"/>
          </p:cNvPicPr>
          <p:nvPr/>
        </p:nvPicPr>
        <p:blipFill>
          <a:blip r:embed="rId3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 bwMode="auto">
          <a:xfrm>
            <a:off x="179512" y="692696"/>
            <a:ext cx="8964488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>
              <a:defRPr/>
            </a:pPr>
            <a:endParaRPr lang="ru-RU" sz="4000" b="1" i="1" cap="none" spc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/>
              <a:cs typeface="Times New Roman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219837" y="116632"/>
            <a:ext cx="8704325" cy="662361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2915816" y="363265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3600">
                <a:solidFill>
                  <a:schemeClr val="bg1"/>
                </a:solidFill>
                <a:latin typeface="+mj-lt"/>
              </a:rPr>
              <a:t>ШИРОКИХ РЕК</a:t>
            </a:r>
            <a:endParaRPr lang="ru-RU" sz="360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R7-Office/7.4.0.112</Application>
  <DocSecurity>0</DocSecurity>
  <PresentationFormat>Экран (4:3)</PresentationFormat>
  <Paragraphs>0</Paragraphs>
  <Slides>40</Slides>
  <Notes>40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</vt:vector>
  </TitlesOfParts>
  <Manager/>
  <Company>Krokoz™</Company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subject/>
  <dc:creator>Oleg</dc:creator>
  <cp:keywords/>
  <dc:description/>
  <dc:identifier/>
  <dc:language/>
  <cp:lastModifiedBy>Елена Бабикова</cp:lastModifiedBy>
  <cp:revision>58</cp:revision>
  <dcterms:created xsi:type="dcterms:W3CDTF">2016-06-12T14:29:18Z</dcterms:created>
  <dcterms:modified xsi:type="dcterms:W3CDTF">2023-12-25T15:07:41Z</dcterms:modified>
  <cp:category/>
  <cp:contentStatus/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3644783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